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86" r:id="rId2"/>
    <p:sldId id="257" r:id="rId3"/>
    <p:sldId id="263" r:id="rId4"/>
    <p:sldId id="265" r:id="rId5"/>
    <p:sldId id="266" r:id="rId6"/>
    <p:sldId id="267" r:id="rId7"/>
    <p:sldId id="268" r:id="rId8"/>
    <p:sldId id="269" r:id="rId9"/>
    <p:sldId id="270" r:id="rId10"/>
    <p:sldId id="271" r:id="rId11"/>
    <p:sldId id="272" r:id="rId12"/>
    <p:sldId id="287" r:id="rId13"/>
    <p:sldId id="277" r:id="rId14"/>
    <p:sldId id="278" r:id="rId15"/>
    <p:sldId id="279" r:id="rId16"/>
    <p:sldId id="282" r:id="rId17"/>
    <p:sldId id="283" r:id="rId18"/>
    <p:sldId id="284" r:id="rId19"/>
    <p:sldId id="26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2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F5B837-C9ED-BF4B-9F50-84A9839820CC}" type="datetimeFigureOut">
              <a:rPr lang="en-US" smtClean="0"/>
              <a:t>4/19/17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B34C00-4BC5-2D45-B0D7-849B07081B43}" type="slidenum">
              <a:rPr lang="en-US" smtClean="0"/>
              <a:t>‹#›</a:t>
            </a:fld>
            <a:endParaRPr lang="en-US"/>
          </a:p>
        </p:txBody>
      </p:sp>
    </p:spTree>
    <p:extLst>
      <p:ext uri="{BB962C8B-B14F-4D97-AF65-F5344CB8AC3E}">
        <p14:creationId xmlns:p14="http://schemas.microsoft.com/office/powerpoint/2010/main" val="1763086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41C667-8713-7C43-B808-255D4C5EB57F}" type="datetimeFigureOut">
              <a:rPr lang="en-US" smtClean="0"/>
              <a:t>4/19/17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0EC0C2-1E0E-1847-B892-76E9A9B06EE2}" type="slidenum">
              <a:rPr lang="en-US" smtClean="0"/>
              <a:t>‹#›</a:t>
            </a:fld>
            <a:endParaRPr lang="en-US"/>
          </a:p>
        </p:txBody>
      </p:sp>
    </p:spTree>
    <p:extLst>
      <p:ext uri="{BB962C8B-B14F-4D97-AF65-F5344CB8AC3E}">
        <p14:creationId xmlns:p14="http://schemas.microsoft.com/office/powerpoint/2010/main" val="14310554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Glad to be here</a:t>
            </a:r>
            <a:r>
              <a:rPr lang="en-US" baseline="0" dirty="0" smtClean="0"/>
              <a:t> to talk BRIEFLY about a</a:t>
            </a:r>
          </a:p>
          <a:p>
            <a:r>
              <a:rPr lang="en-US" baseline="0" dirty="0" smtClean="0"/>
              <a:t>When Andy announced the 2017 Spring Futures gathering, I suggested that it might be appropriate to me to do a 5 min. presentation on the recent symposium in the Journal of Futures Studies on INTUITION IN FUTURES WORK  -shift-</a:t>
            </a:r>
            <a:endParaRPr lang="en-US" dirty="0"/>
          </a:p>
        </p:txBody>
      </p:sp>
      <p:sp>
        <p:nvSpPr>
          <p:cNvPr id="4" name="Slide Number Placeholder 3"/>
          <p:cNvSpPr>
            <a:spLocks noGrp="1"/>
          </p:cNvSpPr>
          <p:nvPr>
            <p:ph type="sldNum" sz="quarter" idx="10"/>
          </p:nvPr>
        </p:nvSpPr>
        <p:spPr/>
        <p:txBody>
          <a:bodyPr/>
          <a:lstStyle/>
          <a:p>
            <a:fld id="{2E0EC0C2-1E0E-1847-B892-76E9A9B06EE2}" type="slidenum">
              <a:rPr lang="en-US" smtClean="0"/>
              <a:t>1</a:t>
            </a:fld>
            <a:endParaRPr lang="en-US"/>
          </a:p>
        </p:txBody>
      </p:sp>
    </p:spTree>
    <p:extLst>
      <p:ext uri="{BB962C8B-B14F-4D97-AF65-F5344CB8AC3E}">
        <p14:creationId xmlns:p14="http://schemas.microsoft.com/office/powerpoint/2010/main" val="305946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was awarded a</a:t>
            </a:r>
            <a:r>
              <a:rPr lang="en-US" baseline="0" dirty="0" smtClean="0"/>
              <a:t> MOST SIGNIFICANT FUTURES WORK by the APF.   Andy said, “how about 15 minutes instead?” So thanks, Andy, for the opportunity; and thanks as well for nominating this work for the competition.</a:t>
            </a:r>
            <a:endParaRPr lang="en-US" dirty="0"/>
          </a:p>
        </p:txBody>
      </p:sp>
      <p:sp>
        <p:nvSpPr>
          <p:cNvPr id="4" name="Slide Number Placeholder 3"/>
          <p:cNvSpPr>
            <a:spLocks noGrp="1"/>
          </p:cNvSpPr>
          <p:nvPr>
            <p:ph type="sldNum" sz="quarter" idx="10"/>
          </p:nvPr>
        </p:nvSpPr>
        <p:spPr/>
        <p:txBody>
          <a:bodyPr/>
          <a:lstStyle/>
          <a:p>
            <a:fld id="{2E0EC0C2-1E0E-1847-B892-76E9A9B06EE2}" type="slidenum">
              <a:rPr lang="en-US" smtClean="0"/>
              <a:t>2</a:t>
            </a:fld>
            <a:endParaRPr lang="en-US"/>
          </a:p>
        </p:txBody>
      </p:sp>
    </p:spTree>
    <p:extLst>
      <p:ext uri="{BB962C8B-B14F-4D97-AF65-F5344CB8AC3E}">
        <p14:creationId xmlns:p14="http://schemas.microsoft.com/office/powerpoint/2010/main" val="360822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origin </a:t>
            </a:r>
            <a:r>
              <a:rPr lang="mr-IN" baseline="0" dirty="0" smtClean="0"/>
              <a:t>…</a:t>
            </a:r>
            <a:r>
              <a:rPr lang="en-US" baseline="0" dirty="0" smtClean="0"/>
              <a:t> 2015 lunch in Singapore with Sohail</a:t>
            </a:r>
            <a:r>
              <a:rPr lang="mr-IN" baseline="0" dirty="0" smtClean="0"/>
              <a:t>…</a:t>
            </a:r>
            <a:r>
              <a:rPr lang="en-US" baseline="0" dirty="0" smtClean="0"/>
              <a:t> “proudest prouds and sorriest sorries”  </a:t>
            </a:r>
            <a:r>
              <a:rPr lang="mr-IN" baseline="0" dirty="0" smtClean="0"/>
              <a:t>…</a:t>
            </a:r>
            <a:r>
              <a:rPr lang="en-US" baseline="0" dirty="0" smtClean="0"/>
              <a:t> Today I just want to hit some of the high points of a literature search on executive intuition that I covered in the introduction; as well as some practical advice on how to use intuition-based visioning for preferred futures., with hyperlinks so that you can access them online.  Or</a:t>
            </a:r>
            <a:r>
              <a:rPr lang="mr-IN" baseline="0" dirty="0" smtClean="0"/>
              <a:t>…</a:t>
            </a:r>
            <a:r>
              <a:rPr lang="en-US" baseline="0" dirty="0" smtClean="0"/>
              <a:t>[thumb drive]</a:t>
            </a:r>
            <a:endParaRPr lang="en-US" dirty="0" smtClean="0"/>
          </a:p>
          <a:p>
            <a:endParaRPr lang="en-US" dirty="0"/>
          </a:p>
        </p:txBody>
      </p:sp>
      <p:sp>
        <p:nvSpPr>
          <p:cNvPr id="4" name="Slide Number Placeholder 3"/>
          <p:cNvSpPr>
            <a:spLocks noGrp="1"/>
          </p:cNvSpPr>
          <p:nvPr>
            <p:ph type="sldNum" sz="quarter" idx="10"/>
          </p:nvPr>
        </p:nvSpPr>
        <p:spPr/>
        <p:txBody>
          <a:bodyPr/>
          <a:lstStyle/>
          <a:p>
            <a:fld id="{2E0EC0C2-1E0E-1847-B892-76E9A9B06EE2}" type="slidenum">
              <a:rPr lang="en-US" smtClean="0"/>
              <a:t>3</a:t>
            </a:fld>
            <a:endParaRPr lang="en-US"/>
          </a:p>
        </p:txBody>
      </p:sp>
    </p:spTree>
    <p:extLst>
      <p:ext uri="{BB962C8B-B14F-4D97-AF65-F5344CB8AC3E}">
        <p14:creationId xmlns:p14="http://schemas.microsoft.com/office/powerpoint/2010/main" val="22068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many definitions</a:t>
            </a:r>
            <a:r>
              <a:rPr lang="en-US" baseline="0" dirty="0" smtClean="0"/>
              <a:t> in the literature of the ephemeral phenomenon called intuition.</a:t>
            </a:r>
            <a:endParaRPr lang="en-US" dirty="0"/>
          </a:p>
        </p:txBody>
      </p:sp>
      <p:sp>
        <p:nvSpPr>
          <p:cNvPr id="4" name="Slide Number Placeholder 3"/>
          <p:cNvSpPr>
            <a:spLocks noGrp="1"/>
          </p:cNvSpPr>
          <p:nvPr>
            <p:ph type="sldNum" sz="quarter" idx="10"/>
          </p:nvPr>
        </p:nvSpPr>
        <p:spPr/>
        <p:txBody>
          <a:bodyPr/>
          <a:lstStyle/>
          <a:p>
            <a:fld id="{2E0EC0C2-1E0E-1847-B892-76E9A9B06EE2}" type="slidenum">
              <a:rPr lang="en-US" smtClean="0"/>
              <a:t>4</a:t>
            </a:fld>
            <a:endParaRPr lang="en-US"/>
          </a:p>
        </p:txBody>
      </p:sp>
    </p:spTree>
    <p:extLst>
      <p:ext uri="{BB962C8B-B14F-4D97-AF65-F5344CB8AC3E}">
        <p14:creationId xmlns:p14="http://schemas.microsoft.com/office/powerpoint/2010/main" val="230070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sources treat each of these in depth.  Highly worth reviewing.</a:t>
            </a:r>
          </a:p>
          <a:p>
            <a:endParaRPr lang="en-US" dirty="0"/>
          </a:p>
        </p:txBody>
      </p:sp>
      <p:sp>
        <p:nvSpPr>
          <p:cNvPr id="4" name="Slide Number Placeholder 3"/>
          <p:cNvSpPr>
            <a:spLocks noGrp="1"/>
          </p:cNvSpPr>
          <p:nvPr>
            <p:ph type="sldNum" sz="quarter" idx="10"/>
          </p:nvPr>
        </p:nvSpPr>
        <p:spPr/>
        <p:txBody>
          <a:bodyPr/>
          <a:lstStyle/>
          <a:p>
            <a:fld id="{2E0EC0C2-1E0E-1847-B892-76E9A9B06EE2}" type="slidenum">
              <a:rPr lang="en-US" smtClean="0"/>
              <a:t>5</a:t>
            </a:fld>
            <a:endParaRPr lang="en-US"/>
          </a:p>
        </p:txBody>
      </p:sp>
    </p:spTree>
    <p:extLst>
      <p:ext uri="{BB962C8B-B14F-4D97-AF65-F5344CB8AC3E}">
        <p14:creationId xmlns:p14="http://schemas.microsoft.com/office/powerpoint/2010/main" val="378095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hyperlink is to author’s copy to be shared</a:t>
            </a:r>
            <a:r>
              <a:rPr lang="en-US" baseline="0" dirty="0" smtClean="0"/>
              <a:t> only with colleagues;  the article includes both a bit of theory, illustrative case examples, and a step by step process recipe for doing it.</a:t>
            </a:r>
            <a:endParaRPr lang="en-US" dirty="0"/>
          </a:p>
        </p:txBody>
      </p:sp>
      <p:sp>
        <p:nvSpPr>
          <p:cNvPr id="4" name="Slide Number Placeholder 3"/>
          <p:cNvSpPr>
            <a:spLocks noGrp="1"/>
          </p:cNvSpPr>
          <p:nvPr>
            <p:ph type="sldNum" sz="quarter" idx="10"/>
          </p:nvPr>
        </p:nvSpPr>
        <p:spPr/>
        <p:txBody>
          <a:bodyPr/>
          <a:lstStyle/>
          <a:p>
            <a:fld id="{2E0EC0C2-1E0E-1847-B892-76E9A9B06EE2}" type="slidenum">
              <a:rPr lang="en-US" smtClean="0"/>
              <a:t>12</a:t>
            </a:fld>
            <a:endParaRPr lang="en-US"/>
          </a:p>
        </p:txBody>
      </p:sp>
    </p:spTree>
    <p:extLst>
      <p:ext uri="{BB962C8B-B14F-4D97-AF65-F5344CB8AC3E}">
        <p14:creationId xmlns:p14="http://schemas.microsoft.com/office/powerpoint/2010/main" val="3922703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mr-IN" dirty="0" smtClean="0"/>
              <a:t>’</a:t>
            </a:r>
            <a:r>
              <a:rPr lang="en-US" dirty="0" smtClean="0"/>
              <a:t>s</a:t>
            </a:r>
            <a:r>
              <a:rPr lang="en-US" baseline="0" dirty="0" smtClean="0"/>
              <a:t> enough for now.  Before opening things for Q&amp;A, useful to provide a listing of my visioning </a:t>
            </a:r>
            <a:r>
              <a:rPr lang="en-US" baseline="0" dirty="0" err="1" smtClean="0"/>
              <a:t>publicvaitons</a:t>
            </a:r>
            <a:endParaRPr lang="en-US" dirty="0"/>
          </a:p>
        </p:txBody>
      </p:sp>
      <p:sp>
        <p:nvSpPr>
          <p:cNvPr id="4" name="Slide Number Placeholder 3"/>
          <p:cNvSpPr>
            <a:spLocks noGrp="1"/>
          </p:cNvSpPr>
          <p:nvPr>
            <p:ph type="sldNum" sz="quarter" idx="10"/>
          </p:nvPr>
        </p:nvSpPr>
        <p:spPr/>
        <p:txBody>
          <a:bodyPr/>
          <a:lstStyle/>
          <a:p>
            <a:fld id="{2E0EC0C2-1E0E-1847-B892-76E9A9B06EE2}" type="slidenum">
              <a:rPr lang="en-US" smtClean="0"/>
              <a:t>14</a:t>
            </a:fld>
            <a:endParaRPr lang="en-US"/>
          </a:p>
        </p:txBody>
      </p:sp>
    </p:spTree>
    <p:extLst>
      <p:ext uri="{BB962C8B-B14F-4D97-AF65-F5344CB8AC3E}">
        <p14:creationId xmlns:p14="http://schemas.microsoft.com/office/powerpoint/2010/main" val="969400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7C1723C-3940-5C45-BB26-69C2EFF7AA92}" type="slidenum">
              <a:rPr lang="en-US" sz="1200"/>
              <a:pPr eaLnBrk="1" fontAlgn="base" hangingPunct="1">
                <a:spcBef>
                  <a:spcPct val="0"/>
                </a:spcBef>
                <a:spcAft>
                  <a:spcPct val="0"/>
                </a:spcAft>
              </a:pPr>
              <a:t>19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4/22/17</a:t>
            </a:r>
            <a:endParaRPr lang="en-US"/>
          </a:p>
        </p:txBody>
      </p:sp>
      <p:sp>
        <p:nvSpPr>
          <p:cNvPr id="5" name="Footer Placeholder 4"/>
          <p:cNvSpPr>
            <a:spLocks noGrp="1"/>
          </p:cNvSpPr>
          <p:nvPr>
            <p:ph type="ftr" sz="quarter" idx="11"/>
          </p:nvPr>
        </p:nvSpPr>
        <p:spPr/>
        <p:txBody>
          <a:bodyPr/>
          <a:lstStyle/>
          <a:p>
            <a:r>
              <a:rPr lang="en-US" smtClean="0"/>
              <a:t>OliverMarkley.com</a:t>
            </a:r>
            <a:endParaRPr lang="en-US"/>
          </a:p>
        </p:txBody>
      </p:sp>
      <p:sp>
        <p:nvSpPr>
          <p:cNvPr id="6" name="Slide Number Placeholder 5"/>
          <p:cNvSpPr>
            <a:spLocks noGrp="1"/>
          </p:cNvSpPr>
          <p:nvPr>
            <p:ph type="sldNum" sz="quarter" idx="12"/>
          </p:nvPr>
        </p:nvSpPr>
        <p:spPr/>
        <p:txBody>
          <a:bodyPr/>
          <a:lstStyle/>
          <a:p>
            <a:fld id="{F1074F0C-BB79-5E40-8270-6E0C93862162}" type="slidenum">
              <a:rPr lang="en-US" smtClean="0"/>
              <a:t>‹#›</a:t>
            </a:fld>
            <a:endParaRPr lang="en-US"/>
          </a:p>
        </p:txBody>
      </p:sp>
    </p:spTree>
    <p:extLst>
      <p:ext uri="{BB962C8B-B14F-4D97-AF65-F5344CB8AC3E}">
        <p14:creationId xmlns:p14="http://schemas.microsoft.com/office/powerpoint/2010/main" val="128932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4/22/17</a:t>
            </a:r>
            <a:endParaRPr lang="en-US"/>
          </a:p>
        </p:txBody>
      </p:sp>
      <p:sp>
        <p:nvSpPr>
          <p:cNvPr id="5" name="Footer Placeholder 4"/>
          <p:cNvSpPr>
            <a:spLocks noGrp="1"/>
          </p:cNvSpPr>
          <p:nvPr>
            <p:ph type="ftr" sz="quarter" idx="11"/>
          </p:nvPr>
        </p:nvSpPr>
        <p:spPr/>
        <p:txBody>
          <a:bodyPr/>
          <a:lstStyle/>
          <a:p>
            <a:r>
              <a:rPr lang="en-US" smtClean="0"/>
              <a:t>OliverMarkley.com</a:t>
            </a:r>
            <a:endParaRPr lang="en-US"/>
          </a:p>
        </p:txBody>
      </p:sp>
      <p:sp>
        <p:nvSpPr>
          <p:cNvPr id="6" name="Slide Number Placeholder 5"/>
          <p:cNvSpPr>
            <a:spLocks noGrp="1"/>
          </p:cNvSpPr>
          <p:nvPr>
            <p:ph type="sldNum" sz="quarter" idx="12"/>
          </p:nvPr>
        </p:nvSpPr>
        <p:spPr/>
        <p:txBody>
          <a:bodyPr/>
          <a:lstStyle/>
          <a:p>
            <a:fld id="{F1074F0C-BB79-5E40-8270-6E0C93862162}" type="slidenum">
              <a:rPr lang="en-US" smtClean="0"/>
              <a:t>‹#›</a:t>
            </a:fld>
            <a:endParaRPr lang="en-US"/>
          </a:p>
        </p:txBody>
      </p:sp>
    </p:spTree>
    <p:extLst>
      <p:ext uri="{BB962C8B-B14F-4D97-AF65-F5344CB8AC3E}">
        <p14:creationId xmlns:p14="http://schemas.microsoft.com/office/powerpoint/2010/main" val="169277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4/22/17</a:t>
            </a:r>
            <a:endParaRPr lang="en-US"/>
          </a:p>
        </p:txBody>
      </p:sp>
      <p:sp>
        <p:nvSpPr>
          <p:cNvPr id="5" name="Footer Placeholder 4"/>
          <p:cNvSpPr>
            <a:spLocks noGrp="1"/>
          </p:cNvSpPr>
          <p:nvPr>
            <p:ph type="ftr" sz="quarter" idx="11"/>
          </p:nvPr>
        </p:nvSpPr>
        <p:spPr/>
        <p:txBody>
          <a:bodyPr/>
          <a:lstStyle/>
          <a:p>
            <a:r>
              <a:rPr lang="en-US" smtClean="0"/>
              <a:t>OliverMarkley.com</a:t>
            </a:r>
            <a:endParaRPr lang="en-US"/>
          </a:p>
        </p:txBody>
      </p:sp>
      <p:sp>
        <p:nvSpPr>
          <p:cNvPr id="6" name="Slide Number Placeholder 5"/>
          <p:cNvSpPr>
            <a:spLocks noGrp="1"/>
          </p:cNvSpPr>
          <p:nvPr>
            <p:ph type="sldNum" sz="quarter" idx="12"/>
          </p:nvPr>
        </p:nvSpPr>
        <p:spPr/>
        <p:txBody>
          <a:bodyPr/>
          <a:lstStyle/>
          <a:p>
            <a:fld id="{F1074F0C-BB79-5E40-8270-6E0C93862162}" type="slidenum">
              <a:rPr lang="en-US" smtClean="0"/>
              <a:t>‹#›</a:t>
            </a:fld>
            <a:endParaRPr lang="en-US"/>
          </a:p>
        </p:txBody>
      </p:sp>
    </p:spTree>
    <p:extLst>
      <p:ext uri="{BB962C8B-B14F-4D97-AF65-F5344CB8AC3E}">
        <p14:creationId xmlns:p14="http://schemas.microsoft.com/office/powerpoint/2010/main" val="95060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4/22/17</a:t>
            </a:r>
            <a:endParaRPr lang="en-US"/>
          </a:p>
        </p:txBody>
      </p:sp>
      <p:sp>
        <p:nvSpPr>
          <p:cNvPr id="5" name="Footer Placeholder 4"/>
          <p:cNvSpPr>
            <a:spLocks noGrp="1"/>
          </p:cNvSpPr>
          <p:nvPr>
            <p:ph type="ftr" sz="quarter" idx="11"/>
          </p:nvPr>
        </p:nvSpPr>
        <p:spPr/>
        <p:txBody>
          <a:bodyPr/>
          <a:lstStyle/>
          <a:p>
            <a:r>
              <a:rPr lang="en-US" smtClean="0"/>
              <a:t>OliverMarkley.com</a:t>
            </a:r>
            <a:endParaRPr lang="en-US"/>
          </a:p>
        </p:txBody>
      </p:sp>
      <p:sp>
        <p:nvSpPr>
          <p:cNvPr id="6" name="Slide Number Placeholder 5"/>
          <p:cNvSpPr>
            <a:spLocks noGrp="1"/>
          </p:cNvSpPr>
          <p:nvPr>
            <p:ph type="sldNum" sz="quarter" idx="12"/>
          </p:nvPr>
        </p:nvSpPr>
        <p:spPr/>
        <p:txBody>
          <a:bodyPr/>
          <a:lstStyle/>
          <a:p>
            <a:fld id="{F1074F0C-BB79-5E40-8270-6E0C93862162}" type="slidenum">
              <a:rPr lang="en-US" smtClean="0"/>
              <a:t>‹#›</a:t>
            </a:fld>
            <a:endParaRPr lang="en-US"/>
          </a:p>
        </p:txBody>
      </p:sp>
    </p:spTree>
    <p:extLst>
      <p:ext uri="{BB962C8B-B14F-4D97-AF65-F5344CB8AC3E}">
        <p14:creationId xmlns:p14="http://schemas.microsoft.com/office/powerpoint/2010/main" val="389767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4/22/17</a:t>
            </a:r>
            <a:endParaRPr lang="en-US"/>
          </a:p>
        </p:txBody>
      </p:sp>
      <p:sp>
        <p:nvSpPr>
          <p:cNvPr id="5" name="Footer Placeholder 4"/>
          <p:cNvSpPr>
            <a:spLocks noGrp="1"/>
          </p:cNvSpPr>
          <p:nvPr>
            <p:ph type="ftr" sz="quarter" idx="11"/>
          </p:nvPr>
        </p:nvSpPr>
        <p:spPr/>
        <p:txBody>
          <a:bodyPr/>
          <a:lstStyle/>
          <a:p>
            <a:r>
              <a:rPr lang="en-US" smtClean="0"/>
              <a:t>OliverMarkley.com</a:t>
            </a:r>
            <a:endParaRPr lang="en-US"/>
          </a:p>
        </p:txBody>
      </p:sp>
      <p:sp>
        <p:nvSpPr>
          <p:cNvPr id="6" name="Slide Number Placeholder 5"/>
          <p:cNvSpPr>
            <a:spLocks noGrp="1"/>
          </p:cNvSpPr>
          <p:nvPr>
            <p:ph type="sldNum" sz="quarter" idx="12"/>
          </p:nvPr>
        </p:nvSpPr>
        <p:spPr/>
        <p:txBody>
          <a:bodyPr/>
          <a:lstStyle/>
          <a:p>
            <a:fld id="{F1074F0C-BB79-5E40-8270-6E0C93862162}" type="slidenum">
              <a:rPr lang="en-US" smtClean="0"/>
              <a:t>‹#›</a:t>
            </a:fld>
            <a:endParaRPr lang="en-US"/>
          </a:p>
        </p:txBody>
      </p:sp>
    </p:spTree>
    <p:extLst>
      <p:ext uri="{BB962C8B-B14F-4D97-AF65-F5344CB8AC3E}">
        <p14:creationId xmlns:p14="http://schemas.microsoft.com/office/powerpoint/2010/main" val="170049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4/22/17</a:t>
            </a:r>
            <a:endParaRPr lang="en-US"/>
          </a:p>
        </p:txBody>
      </p:sp>
      <p:sp>
        <p:nvSpPr>
          <p:cNvPr id="6" name="Footer Placeholder 5"/>
          <p:cNvSpPr>
            <a:spLocks noGrp="1"/>
          </p:cNvSpPr>
          <p:nvPr>
            <p:ph type="ftr" sz="quarter" idx="11"/>
          </p:nvPr>
        </p:nvSpPr>
        <p:spPr/>
        <p:txBody>
          <a:bodyPr/>
          <a:lstStyle/>
          <a:p>
            <a:r>
              <a:rPr lang="en-US" smtClean="0"/>
              <a:t>OliverMarkley.com</a:t>
            </a:r>
            <a:endParaRPr lang="en-US"/>
          </a:p>
        </p:txBody>
      </p:sp>
      <p:sp>
        <p:nvSpPr>
          <p:cNvPr id="7" name="Slide Number Placeholder 6"/>
          <p:cNvSpPr>
            <a:spLocks noGrp="1"/>
          </p:cNvSpPr>
          <p:nvPr>
            <p:ph type="sldNum" sz="quarter" idx="12"/>
          </p:nvPr>
        </p:nvSpPr>
        <p:spPr/>
        <p:txBody>
          <a:bodyPr/>
          <a:lstStyle/>
          <a:p>
            <a:fld id="{F1074F0C-BB79-5E40-8270-6E0C93862162}" type="slidenum">
              <a:rPr lang="en-US" smtClean="0"/>
              <a:t>‹#›</a:t>
            </a:fld>
            <a:endParaRPr lang="en-US"/>
          </a:p>
        </p:txBody>
      </p:sp>
    </p:spTree>
    <p:extLst>
      <p:ext uri="{BB962C8B-B14F-4D97-AF65-F5344CB8AC3E}">
        <p14:creationId xmlns:p14="http://schemas.microsoft.com/office/powerpoint/2010/main" val="101764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4/22/17</a:t>
            </a:r>
            <a:endParaRPr lang="en-US"/>
          </a:p>
        </p:txBody>
      </p:sp>
      <p:sp>
        <p:nvSpPr>
          <p:cNvPr id="8" name="Footer Placeholder 7"/>
          <p:cNvSpPr>
            <a:spLocks noGrp="1"/>
          </p:cNvSpPr>
          <p:nvPr>
            <p:ph type="ftr" sz="quarter" idx="11"/>
          </p:nvPr>
        </p:nvSpPr>
        <p:spPr/>
        <p:txBody>
          <a:bodyPr/>
          <a:lstStyle/>
          <a:p>
            <a:r>
              <a:rPr lang="en-US" smtClean="0"/>
              <a:t>OliverMarkley.com</a:t>
            </a:r>
            <a:endParaRPr lang="en-US"/>
          </a:p>
        </p:txBody>
      </p:sp>
      <p:sp>
        <p:nvSpPr>
          <p:cNvPr id="9" name="Slide Number Placeholder 8"/>
          <p:cNvSpPr>
            <a:spLocks noGrp="1"/>
          </p:cNvSpPr>
          <p:nvPr>
            <p:ph type="sldNum" sz="quarter" idx="12"/>
          </p:nvPr>
        </p:nvSpPr>
        <p:spPr/>
        <p:txBody>
          <a:bodyPr/>
          <a:lstStyle/>
          <a:p>
            <a:fld id="{F1074F0C-BB79-5E40-8270-6E0C93862162}" type="slidenum">
              <a:rPr lang="en-US" smtClean="0"/>
              <a:t>‹#›</a:t>
            </a:fld>
            <a:endParaRPr lang="en-US"/>
          </a:p>
        </p:txBody>
      </p:sp>
    </p:spTree>
    <p:extLst>
      <p:ext uri="{BB962C8B-B14F-4D97-AF65-F5344CB8AC3E}">
        <p14:creationId xmlns:p14="http://schemas.microsoft.com/office/powerpoint/2010/main" val="334383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4/22/17</a:t>
            </a:r>
            <a:endParaRPr lang="en-US"/>
          </a:p>
        </p:txBody>
      </p:sp>
      <p:sp>
        <p:nvSpPr>
          <p:cNvPr id="4" name="Footer Placeholder 3"/>
          <p:cNvSpPr>
            <a:spLocks noGrp="1"/>
          </p:cNvSpPr>
          <p:nvPr>
            <p:ph type="ftr" sz="quarter" idx="11"/>
          </p:nvPr>
        </p:nvSpPr>
        <p:spPr/>
        <p:txBody>
          <a:bodyPr/>
          <a:lstStyle/>
          <a:p>
            <a:r>
              <a:rPr lang="en-US" smtClean="0"/>
              <a:t>OliverMarkley.com</a:t>
            </a:r>
            <a:endParaRPr lang="en-US"/>
          </a:p>
        </p:txBody>
      </p:sp>
      <p:sp>
        <p:nvSpPr>
          <p:cNvPr id="5" name="Slide Number Placeholder 4"/>
          <p:cNvSpPr>
            <a:spLocks noGrp="1"/>
          </p:cNvSpPr>
          <p:nvPr>
            <p:ph type="sldNum" sz="quarter" idx="12"/>
          </p:nvPr>
        </p:nvSpPr>
        <p:spPr/>
        <p:txBody>
          <a:bodyPr/>
          <a:lstStyle/>
          <a:p>
            <a:fld id="{F1074F0C-BB79-5E40-8270-6E0C93862162}" type="slidenum">
              <a:rPr lang="en-US" smtClean="0"/>
              <a:t>‹#›</a:t>
            </a:fld>
            <a:endParaRPr lang="en-US"/>
          </a:p>
        </p:txBody>
      </p:sp>
    </p:spTree>
    <p:extLst>
      <p:ext uri="{BB962C8B-B14F-4D97-AF65-F5344CB8AC3E}">
        <p14:creationId xmlns:p14="http://schemas.microsoft.com/office/powerpoint/2010/main" val="118797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4/22/17</a:t>
            </a:r>
            <a:endParaRPr lang="en-US"/>
          </a:p>
        </p:txBody>
      </p:sp>
      <p:sp>
        <p:nvSpPr>
          <p:cNvPr id="3" name="Footer Placeholder 2"/>
          <p:cNvSpPr>
            <a:spLocks noGrp="1"/>
          </p:cNvSpPr>
          <p:nvPr>
            <p:ph type="ftr" sz="quarter" idx="11"/>
          </p:nvPr>
        </p:nvSpPr>
        <p:spPr/>
        <p:txBody>
          <a:bodyPr/>
          <a:lstStyle/>
          <a:p>
            <a:r>
              <a:rPr lang="en-US" smtClean="0"/>
              <a:t>OliverMarkley.com</a:t>
            </a:r>
            <a:endParaRPr lang="en-US"/>
          </a:p>
        </p:txBody>
      </p:sp>
      <p:sp>
        <p:nvSpPr>
          <p:cNvPr id="4" name="Slide Number Placeholder 3"/>
          <p:cNvSpPr>
            <a:spLocks noGrp="1"/>
          </p:cNvSpPr>
          <p:nvPr>
            <p:ph type="sldNum" sz="quarter" idx="12"/>
          </p:nvPr>
        </p:nvSpPr>
        <p:spPr/>
        <p:txBody>
          <a:bodyPr/>
          <a:lstStyle/>
          <a:p>
            <a:fld id="{F1074F0C-BB79-5E40-8270-6E0C93862162}" type="slidenum">
              <a:rPr lang="en-US" smtClean="0"/>
              <a:t>‹#›</a:t>
            </a:fld>
            <a:endParaRPr lang="en-US"/>
          </a:p>
        </p:txBody>
      </p:sp>
    </p:spTree>
    <p:extLst>
      <p:ext uri="{BB962C8B-B14F-4D97-AF65-F5344CB8AC3E}">
        <p14:creationId xmlns:p14="http://schemas.microsoft.com/office/powerpoint/2010/main" val="409008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4/22/17</a:t>
            </a:r>
            <a:endParaRPr lang="en-US"/>
          </a:p>
        </p:txBody>
      </p:sp>
      <p:sp>
        <p:nvSpPr>
          <p:cNvPr id="6" name="Footer Placeholder 5"/>
          <p:cNvSpPr>
            <a:spLocks noGrp="1"/>
          </p:cNvSpPr>
          <p:nvPr>
            <p:ph type="ftr" sz="quarter" idx="11"/>
          </p:nvPr>
        </p:nvSpPr>
        <p:spPr/>
        <p:txBody>
          <a:bodyPr/>
          <a:lstStyle/>
          <a:p>
            <a:r>
              <a:rPr lang="en-US" smtClean="0"/>
              <a:t>OliverMarkley.com</a:t>
            </a:r>
            <a:endParaRPr lang="en-US"/>
          </a:p>
        </p:txBody>
      </p:sp>
      <p:sp>
        <p:nvSpPr>
          <p:cNvPr id="7" name="Slide Number Placeholder 6"/>
          <p:cNvSpPr>
            <a:spLocks noGrp="1"/>
          </p:cNvSpPr>
          <p:nvPr>
            <p:ph type="sldNum" sz="quarter" idx="12"/>
          </p:nvPr>
        </p:nvSpPr>
        <p:spPr/>
        <p:txBody>
          <a:bodyPr/>
          <a:lstStyle/>
          <a:p>
            <a:fld id="{F1074F0C-BB79-5E40-8270-6E0C93862162}" type="slidenum">
              <a:rPr lang="en-US" smtClean="0"/>
              <a:t>‹#›</a:t>
            </a:fld>
            <a:endParaRPr lang="en-US"/>
          </a:p>
        </p:txBody>
      </p:sp>
    </p:spTree>
    <p:extLst>
      <p:ext uri="{BB962C8B-B14F-4D97-AF65-F5344CB8AC3E}">
        <p14:creationId xmlns:p14="http://schemas.microsoft.com/office/powerpoint/2010/main" val="183104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4/22/17</a:t>
            </a:r>
            <a:endParaRPr lang="en-US"/>
          </a:p>
        </p:txBody>
      </p:sp>
      <p:sp>
        <p:nvSpPr>
          <p:cNvPr id="6" name="Footer Placeholder 5"/>
          <p:cNvSpPr>
            <a:spLocks noGrp="1"/>
          </p:cNvSpPr>
          <p:nvPr>
            <p:ph type="ftr" sz="quarter" idx="11"/>
          </p:nvPr>
        </p:nvSpPr>
        <p:spPr/>
        <p:txBody>
          <a:bodyPr/>
          <a:lstStyle/>
          <a:p>
            <a:r>
              <a:rPr lang="en-US" smtClean="0"/>
              <a:t>OliverMarkley.com</a:t>
            </a:r>
            <a:endParaRPr lang="en-US"/>
          </a:p>
        </p:txBody>
      </p:sp>
      <p:sp>
        <p:nvSpPr>
          <p:cNvPr id="7" name="Slide Number Placeholder 6"/>
          <p:cNvSpPr>
            <a:spLocks noGrp="1"/>
          </p:cNvSpPr>
          <p:nvPr>
            <p:ph type="sldNum" sz="quarter" idx="12"/>
          </p:nvPr>
        </p:nvSpPr>
        <p:spPr/>
        <p:txBody>
          <a:bodyPr/>
          <a:lstStyle/>
          <a:p>
            <a:fld id="{F1074F0C-BB79-5E40-8270-6E0C93862162}" type="slidenum">
              <a:rPr lang="en-US" smtClean="0"/>
              <a:t>‹#›</a:t>
            </a:fld>
            <a:endParaRPr lang="en-US"/>
          </a:p>
        </p:txBody>
      </p:sp>
    </p:spTree>
    <p:extLst>
      <p:ext uri="{BB962C8B-B14F-4D97-AF65-F5344CB8AC3E}">
        <p14:creationId xmlns:p14="http://schemas.microsoft.com/office/powerpoint/2010/main" val="3109192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4/22/17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OliverMarkley.com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74F0C-BB79-5E40-8270-6E0C93862162}" type="slidenum">
              <a:rPr lang="en-US" smtClean="0"/>
              <a:t>‹#›</a:t>
            </a:fld>
            <a:endParaRPr lang="en-US"/>
          </a:p>
        </p:txBody>
      </p:sp>
    </p:spTree>
    <p:extLst>
      <p:ext uri="{BB962C8B-B14F-4D97-AF65-F5344CB8AC3E}">
        <p14:creationId xmlns:p14="http://schemas.microsoft.com/office/powerpoint/2010/main" val="1790188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imaginalvisioning.com/wp-content/uploads/2010/08/MENTAL-TIME-TRAVEL-article-in-the-Journal-Futures1.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jfsdigital.org/wp-content/uploads/2015/09/S3.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jfsdigital.org/wp-content/uploads/2015/09/S5.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SPVz8vz0fe8" TargetMode="External"/><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hyperlink" Target="http://www.imaginalvisioning.com/wp-content/uploads/2010/08/Imaginal-Visioning-for-Prophetic-Foresight-Preprint.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1" Type="http://schemas.openxmlformats.org/officeDocument/2006/relationships/hyperlink" Target="http://jfsdigital.org/wp-content/uploads/2015/09/S1.pdf" TargetMode="External"/><Relationship Id="rId12" Type="http://schemas.openxmlformats.org/officeDocument/2006/relationships/hyperlink" Target="http://jfsdigital.org/wp-content/uploads/2015/09/S6-new-10-13.pdf" TargetMode="External"/><Relationship Id="rId13" Type="http://schemas.openxmlformats.org/officeDocument/2006/relationships/hyperlink" Target="http://www.inwardboundvisioning.com/Docs/UsingDepthIntuition.htm"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oundvisioning.com%5CDocs%5CUsingDepthIntuition.htm" TargetMode="External"/><Relationship Id="rId4" Type="http://schemas.openxmlformats.org/officeDocument/2006/relationships/hyperlink" Target="http://www.inwardboundvisioning.com/Docs/FutureNeeds.htm" TargetMode="External"/><Relationship Id="rId5" Type="http://schemas.openxmlformats.org/officeDocument/2006/relationships/hyperlink" Target="http://www.inwardboundvisioning.com/Docs/MentalTimeTravel.htm" TargetMode="External"/><Relationship Id="rId6" Type="http://schemas.openxmlformats.org/officeDocument/2006/relationships/hyperlink" Target="http://www.inwardboundvisioning.com/Docs/ABSVisionaryFutures.htm" TargetMode="External"/><Relationship Id="rId7" Type="http://schemas.openxmlformats.org/officeDocument/2006/relationships/hyperlink" Target="http://www.jfs.tku.edu.tw/17-1/A01.pdf" TargetMode="External"/><Relationship Id="rId8" Type="http://schemas.openxmlformats.org/officeDocument/2006/relationships/hyperlink" Target="http://www.imaginalvisioning.com/wp-content/uploads/2010/08/Imaginal-Visioning-for-Prophetic-Foresight-Preprint.pdf" TargetMode="External"/><Relationship Id="rId9" Type="http://schemas.openxmlformats.org/officeDocument/2006/relationships/hyperlink" Target="https://www.youtube.com/watch?v=SPVz8vz0fe8" TargetMode="External"/><Relationship Id="rId10" Type="http://schemas.openxmlformats.org/officeDocument/2006/relationships/hyperlink" Target="http://www.olivermarkley.com/expandedaspirationalguidan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1" Type="http://schemas.openxmlformats.org/officeDocument/2006/relationships/hyperlink" Target="http://tku.us6.list-manage.com/track/click?u=c90dad18600a6cf46664a2d58&amp;id=83092436aa&amp;e=838b0316b6" TargetMode="External"/><Relationship Id="rId12" Type="http://schemas.openxmlformats.org/officeDocument/2006/relationships/hyperlink" Target="http://jfsdigital.org/wp-content/uploads/2015/09/S7.pdf" TargetMode="External"/><Relationship Id="rId13" Type="http://schemas.openxmlformats.org/officeDocument/2006/relationships/hyperlink" Target="http://tku.us6.list-manage.com/track/click?u=c90dad18600a6cf46664a2d58&amp;id=0b61a380c3&amp;e=838b0316b6" TargetMode="External"/><Relationship Id="rId14" Type="http://schemas.openxmlformats.org/officeDocument/2006/relationships/hyperlink" Target="http://jfsdigital.org/wp-content/uploads/2015/09/S8.pdf" TargetMode="External"/><Relationship Id="rId15" Type="http://schemas.openxmlformats.org/officeDocument/2006/relationships/hyperlink" Target="http://tku.us6.list-manage1.com/track/click?u=c90dad18600a6cf46664a2d58&amp;id=f80e1ffdeb&amp;e=838b0316b6"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jfsdigital.org/wp-content/uploads/2015/09/S1.pdf" TargetMode="External"/><Relationship Id="rId4" Type="http://schemas.openxmlformats.org/officeDocument/2006/relationships/hyperlink" Target="http://jfsdigital.org/wp-content/uploads/2015/10/S2.pdf" TargetMode="External"/><Relationship Id="rId5" Type="http://schemas.openxmlformats.org/officeDocument/2006/relationships/hyperlink" Target="http://jfsdigital.org/wp-content/uploads/2015/09/S3.pdf" TargetMode="External"/><Relationship Id="rId6" Type="http://schemas.openxmlformats.org/officeDocument/2006/relationships/hyperlink" Target="http://jfsdigital.org/wp-content/uploads/2015/10/S4.pdf" TargetMode="External"/><Relationship Id="rId7" Type="http://schemas.openxmlformats.org/officeDocument/2006/relationships/hyperlink" Target="http://tku.us6.list-manage.com/track/click?u=c90dad18600a6cf46664a2d58&amp;id=e741b895a7&amp;e=838b0316b6" TargetMode="External"/><Relationship Id="rId8" Type="http://schemas.openxmlformats.org/officeDocument/2006/relationships/hyperlink" Target="http://jfsdigital.org/wp-content/uploads/2015/09/S5.pdf" TargetMode="External"/><Relationship Id="rId9" Type="http://schemas.openxmlformats.org/officeDocument/2006/relationships/hyperlink" Target="http://tku.us6.list-manage1.com/track/click?u=c90dad18600a6cf46664a2d58&amp;id=9900ae301c&amp;e=838b0316b6" TargetMode="External"/><Relationship Id="rId10" Type="http://schemas.openxmlformats.org/officeDocument/2006/relationships/hyperlink" Target="http://jfsdigital.org/wp-content/uploads/2015/09/S6-new-10-13.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researchgate.net/publication/254412101_Exploring_intuition_and_its_role_in_managerial_decision_mak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amr.aom.org/content/32/1/33.abstract" TargetMode="External"/><Relationship Id="rId3" Type="http://schemas.openxmlformats.org/officeDocument/2006/relationships/hyperlink" Target="http://journals.sagepub.com/doi/abs/10.1177/152342230832006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jstor.org/stable/40214439?seq=1%23page_scan_tab_conten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jstor.org/stable/4166150?seq=1%23page_scan_tab_conten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7"/>
            <a:ext cx="8229600" cy="6019859"/>
          </a:xfrm>
        </p:spPr>
        <p:txBody>
          <a:bodyPr>
            <a:normAutofit fontScale="90000"/>
          </a:bodyPr>
          <a:lstStyle/>
          <a:p>
            <a:pPr>
              <a:lnSpc>
                <a:spcPct val="90000"/>
              </a:lnSpc>
              <a:spcBef>
                <a:spcPts val="1200"/>
              </a:spcBef>
              <a:spcAft>
                <a:spcPts val="1200"/>
              </a:spcAft>
            </a:pPr>
            <a:r>
              <a:rPr lang="en-US" sz="4000" dirty="0" smtClean="0"/>
              <a:t>Intuition in Futures Work</a:t>
            </a: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dirty="0"/>
              <a:t/>
            </a:r>
            <a:br>
              <a:rPr lang="en-US" dirty="0"/>
            </a:br>
            <a:r>
              <a:rPr lang="en-US" sz="2800" dirty="0" smtClean="0"/>
              <a:t>University </a:t>
            </a:r>
            <a:r>
              <a:rPr lang="en-US" sz="2800" dirty="0"/>
              <a:t>of Houston Graduate Foresight Program</a:t>
            </a:r>
            <a:br>
              <a:rPr lang="en-US" sz="2800" dirty="0"/>
            </a:br>
            <a:r>
              <a:rPr lang="en-US" sz="2800" dirty="0"/>
              <a:t>7</a:t>
            </a:r>
            <a:r>
              <a:rPr lang="en-US" sz="2800" baseline="30000" dirty="0"/>
              <a:t>th</a:t>
            </a:r>
            <a:r>
              <a:rPr lang="en-US" sz="2800" dirty="0"/>
              <a:t> Annual Spring Gathering, April 21 – 22, </a:t>
            </a:r>
            <a:r>
              <a:rPr lang="en-US" sz="2800" dirty="0" smtClean="0"/>
              <a:t>2017</a:t>
            </a:r>
            <a:r>
              <a:rPr lang="en-US" sz="3600" dirty="0" smtClean="0"/>
              <a:t/>
            </a:r>
            <a:br>
              <a:rPr lang="en-US" sz="3600" dirty="0" smtClean="0"/>
            </a:br>
            <a:r>
              <a:rPr lang="en-US" sz="3600" dirty="0" smtClean="0"/>
              <a:t/>
            </a:r>
            <a:br>
              <a:rPr lang="en-US" sz="3600" dirty="0" smtClean="0"/>
            </a:br>
            <a:r>
              <a:rPr lang="en-US" sz="2800" dirty="0" smtClean="0"/>
              <a:t>Oliver Markley, Ph.D.</a:t>
            </a:r>
            <a:br>
              <a:rPr lang="en-US" sz="2800" dirty="0" smtClean="0"/>
            </a:br>
            <a:r>
              <a:rPr lang="en-US" sz="2400" dirty="0" smtClean="0"/>
              <a:t>Professor Emeritus, </a:t>
            </a:r>
            <a:r>
              <a:rPr lang="en-US" sz="2400" dirty="0" smtClean="0"/>
              <a:t>Graduate Studies </a:t>
            </a:r>
            <a:r>
              <a:rPr lang="en-US" sz="2400" dirty="0" smtClean="0"/>
              <a:t>of the Future</a:t>
            </a:r>
            <a:br>
              <a:rPr lang="en-US" sz="2400" dirty="0" smtClean="0"/>
            </a:br>
            <a:r>
              <a:rPr lang="en-US" sz="2400" dirty="0" smtClean="0"/>
              <a:t>University of Houston-Clear Lake</a:t>
            </a:r>
            <a:endParaRPr lang="en-US" sz="3600" dirty="0"/>
          </a:p>
        </p:txBody>
      </p:sp>
      <p:pic>
        <p:nvPicPr>
          <p:cNvPr id="3" name="Content Placeholder 8" descr="intellect-vs-intuition.jpg"/>
          <p:cNvPicPr>
            <a:picLocks noChangeAspect="1"/>
          </p:cNvPicPr>
          <p:nvPr/>
        </p:nvPicPr>
        <p:blipFill>
          <a:blip r:embed="rId3">
            <a:extLst>
              <a:ext uri="{28A0092B-C50C-407E-A947-70E740481C1C}">
                <a14:useLocalDpi xmlns:a14="http://schemas.microsoft.com/office/drawing/2010/main" val="0"/>
              </a:ext>
            </a:extLst>
          </a:blip>
          <a:srcRect t="19489" b="17850"/>
          <a:stretch>
            <a:fillRect/>
          </a:stretch>
        </p:blipFill>
        <p:spPr bwMode="auto">
          <a:xfrm>
            <a:off x="1390821" y="963016"/>
            <a:ext cx="6149252" cy="29588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4/22/17</a:t>
            </a:r>
            <a:endParaRPr lang="en-US"/>
          </a:p>
        </p:txBody>
      </p:sp>
      <p:sp>
        <p:nvSpPr>
          <p:cNvPr id="5" name="Footer Placeholder 4"/>
          <p:cNvSpPr>
            <a:spLocks noGrp="1"/>
          </p:cNvSpPr>
          <p:nvPr>
            <p:ph type="ftr" sz="quarter" idx="11"/>
          </p:nvPr>
        </p:nvSpPr>
        <p:spPr/>
        <p:txBody>
          <a:bodyPr/>
          <a:lstStyle/>
          <a:p>
            <a:r>
              <a:rPr lang="en-US" smtClean="0"/>
              <a:t>OliverMarkley.com</a:t>
            </a:r>
            <a:endParaRPr lang="en-US"/>
          </a:p>
        </p:txBody>
      </p:sp>
    </p:spTree>
    <p:extLst>
      <p:ext uri="{BB962C8B-B14F-4D97-AF65-F5344CB8AC3E}">
        <p14:creationId xmlns:p14="http://schemas.microsoft.com/office/powerpoint/2010/main" val="17526617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5"/>
          <p:cNvSpPr>
            <a:spLocks noGrp="1"/>
          </p:cNvSpPr>
          <p:nvPr>
            <p:ph type="title"/>
          </p:nvPr>
        </p:nvSpPr>
        <p:spPr/>
        <p:txBody>
          <a:bodyPr/>
          <a:lstStyle/>
          <a:p>
            <a:pPr eaLnBrk="1" hangingPunct="1"/>
            <a:r>
              <a:rPr lang="en-US">
                <a:latin typeface="Calibri" charset="0"/>
              </a:rPr>
              <a:t>2. Holistic Hunch / Gut Feeling</a:t>
            </a:r>
          </a:p>
        </p:txBody>
      </p:sp>
      <p:sp>
        <p:nvSpPr>
          <p:cNvPr id="27650" name="Text Placeholder 6"/>
          <p:cNvSpPr>
            <a:spLocks noGrp="1"/>
          </p:cNvSpPr>
          <p:nvPr>
            <p:ph type="body" idx="1"/>
          </p:nvPr>
        </p:nvSpPr>
        <p:spPr>
          <a:xfrm>
            <a:off x="457200" y="1520825"/>
            <a:ext cx="4040188" cy="639763"/>
          </a:xfrm>
        </p:spPr>
        <p:txBody>
          <a:bodyPr/>
          <a:lstStyle/>
          <a:p>
            <a:pPr algn="ctr" eaLnBrk="1" hangingPunct="1"/>
            <a:r>
              <a:rPr lang="en-US" u="sng">
                <a:latin typeface="Calibri" charset="0"/>
              </a:rPr>
              <a:t>Definition</a:t>
            </a:r>
          </a:p>
        </p:txBody>
      </p:sp>
      <p:sp>
        <p:nvSpPr>
          <p:cNvPr id="8" name="Content Placeholder 7"/>
          <p:cNvSpPr>
            <a:spLocks noGrp="1"/>
          </p:cNvSpPr>
          <p:nvPr>
            <p:ph sz="half" idx="2"/>
          </p:nvPr>
        </p:nvSpPr>
        <p:spPr/>
        <p:txBody>
          <a:bodyPr rtlCol="0">
            <a:normAutofit/>
          </a:bodyPr>
          <a:lstStyle/>
          <a:p>
            <a:pPr marL="0" indent="0" eaLnBrk="1" fontAlgn="auto" hangingPunct="1">
              <a:spcBef>
                <a:spcPts val="0"/>
              </a:spcBef>
              <a:spcAft>
                <a:spcPts val="1200"/>
              </a:spcAft>
              <a:buFont typeface="Arial" charset="0"/>
              <a:buNone/>
              <a:defRPr/>
            </a:pPr>
            <a:r>
              <a:rPr lang="en-US" sz="2200" dirty="0">
                <a:latin typeface="Arial"/>
                <a:ea typeface="ＭＳ 明朝"/>
                <a:cs typeface="Times New Roman"/>
              </a:rPr>
              <a:t>Judgment or choice made through a subconscious process involving:</a:t>
            </a:r>
          </a:p>
          <a:p>
            <a:pPr eaLnBrk="1" fontAlgn="auto" hangingPunct="1">
              <a:spcBef>
                <a:spcPts val="0"/>
              </a:spcBef>
              <a:spcAft>
                <a:spcPts val="1200"/>
              </a:spcAft>
              <a:buFont typeface="Arial"/>
              <a:buChar char="•"/>
              <a:tabLst>
                <a:tab pos="182880" algn="l"/>
              </a:tabLst>
              <a:defRPr/>
            </a:pPr>
            <a:r>
              <a:rPr lang="en-US" sz="2200" dirty="0">
                <a:latin typeface="Arial"/>
                <a:ea typeface="ＭＳ 明朝"/>
                <a:cs typeface="Times New Roman"/>
              </a:rPr>
              <a:t>Synthesis of diverse experiences</a:t>
            </a:r>
          </a:p>
          <a:p>
            <a:pPr eaLnBrk="1" fontAlgn="auto" hangingPunct="1">
              <a:spcBef>
                <a:spcPts val="0"/>
              </a:spcBef>
              <a:spcAft>
                <a:spcPts val="1200"/>
              </a:spcAft>
              <a:buFont typeface="Arial"/>
              <a:buChar char="•"/>
              <a:tabLst>
                <a:tab pos="182880" algn="l"/>
              </a:tabLst>
              <a:defRPr/>
            </a:pPr>
            <a:r>
              <a:rPr lang="en-US" sz="2200" dirty="0">
                <a:latin typeface="Arial"/>
                <a:ea typeface="ＭＳ 明朝"/>
                <a:cs typeface="Times New Roman"/>
              </a:rPr>
              <a:t>Novel combinations of information</a:t>
            </a:r>
          </a:p>
          <a:p>
            <a:pPr eaLnBrk="1" fontAlgn="auto" hangingPunct="1">
              <a:spcBef>
                <a:spcPts val="0"/>
              </a:spcBef>
              <a:spcAft>
                <a:spcPts val="1200"/>
              </a:spcAft>
              <a:buFont typeface="Arial"/>
              <a:buChar char="•"/>
              <a:tabLst>
                <a:tab pos="182880" algn="l"/>
              </a:tabLst>
              <a:defRPr/>
            </a:pPr>
            <a:r>
              <a:rPr lang="en-US" sz="2200" dirty="0">
                <a:latin typeface="Arial"/>
                <a:ea typeface="ＭＳ 明朝"/>
                <a:cs typeface="Times New Roman"/>
              </a:rPr>
              <a:t>Strong feelings of being right</a:t>
            </a:r>
          </a:p>
          <a:p>
            <a:pPr marL="0" indent="0" eaLnBrk="1" fontAlgn="auto" hangingPunct="1">
              <a:spcAft>
                <a:spcPts val="1200"/>
              </a:spcAft>
              <a:buFont typeface="Arial" charset="0"/>
              <a:buNone/>
              <a:defRPr/>
            </a:pPr>
            <a:endParaRPr lang="en-US" dirty="0">
              <a:ea typeface="+mn-ea"/>
              <a:cs typeface="+mn-cs"/>
            </a:endParaRPr>
          </a:p>
        </p:txBody>
      </p:sp>
      <p:sp>
        <p:nvSpPr>
          <p:cNvPr id="27652" name="Text Placeholder 8"/>
          <p:cNvSpPr>
            <a:spLocks noGrp="1"/>
          </p:cNvSpPr>
          <p:nvPr>
            <p:ph type="body" sz="quarter" idx="3"/>
          </p:nvPr>
        </p:nvSpPr>
        <p:spPr>
          <a:xfrm>
            <a:off x="4638675" y="1535113"/>
            <a:ext cx="4041775" cy="639762"/>
          </a:xfrm>
        </p:spPr>
        <p:txBody>
          <a:bodyPr/>
          <a:lstStyle/>
          <a:p>
            <a:pPr algn="ctr" eaLnBrk="1" hangingPunct="1"/>
            <a:r>
              <a:rPr lang="en-US" u="sng">
                <a:latin typeface="Calibri" charset="0"/>
              </a:rPr>
              <a:t>Examples</a:t>
            </a:r>
          </a:p>
        </p:txBody>
      </p:sp>
      <p:sp>
        <p:nvSpPr>
          <p:cNvPr id="10" name="Content Placeholder 9"/>
          <p:cNvSpPr>
            <a:spLocks noGrp="1"/>
          </p:cNvSpPr>
          <p:nvPr>
            <p:ph sz="quarter" idx="4"/>
          </p:nvPr>
        </p:nvSpPr>
        <p:spPr>
          <a:xfrm>
            <a:off x="4645025" y="2174875"/>
            <a:ext cx="4041775" cy="4181475"/>
          </a:xfrm>
        </p:spPr>
        <p:txBody>
          <a:bodyPr rtlCol="0">
            <a:normAutofit lnSpcReduction="10000"/>
          </a:bodyPr>
          <a:lstStyle/>
          <a:p>
            <a:pPr eaLnBrk="1" fontAlgn="auto" hangingPunct="1">
              <a:lnSpc>
                <a:spcPct val="110000"/>
              </a:lnSpc>
              <a:spcBef>
                <a:spcPts val="0"/>
              </a:spcBef>
              <a:spcAft>
                <a:spcPts val="1200"/>
              </a:spcAft>
              <a:buFont typeface="Arial"/>
              <a:buChar char="•"/>
              <a:tabLst>
                <a:tab pos="182880" algn="l"/>
              </a:tabLst>
              <a:defRPr/>
            </a:pPr>
            <a:r>
              <a:rPr lang="en-US" sz="2200" dirty="0">
                <a:latin typeface="Arial"/>
                <a:ea typeface="ＭＳ 明朝"/>
                <a:cs typeface="Times New Roman"/>
              </a:rPr>
              <a:t>Ray Croc’s decision to buy the McDonalds brand</a:t>
            </a:r>
          </a:p>
          <a:p>
            <a:pPr eaLnBrk="1" fontAlgn="auto" hangingPunct="1">
              <a:lnSpc>
                <a:spcPct val="110000"/>
              </a:lnSpc>
              <a:spcBef>
                <a:spcPts val="0"/>
              </a:spcBef>
              <a:spcAft>
                <a:spcPts val="1200"/>
              </a:spcAft>
              <a:buFont typeface="Arial"/>
              <a:buChar char="•"/>
              <a:tabLst>
                <a:tab pos="182880" algn="l"/>
              </a:tabLst>
              <a:defRPr/>
            </a:pPr>
            <a:r>
              <a:rPr lang="en-US" sz="2200" dirty="0">
                <a:latin typeface="Arial"/>
                <a:ea typeface="ＭＳ 明朝"/>
                <a:cs typeface="Times New Roman"/>
              </a:rPr>
              <a:t>Chrysler’s decision to develop the Dodge Viper; </a:t>
            </a:r>
          </a:p>
          <a:p>
            <a:pPr eaLnBrk="1" fontAlgn="auto" hangingPunct="1">
              <a:lnSpc>
                <a:spcPct val="110000"/>
              </a:lnSpc>
              <a:spcBef>
                <a:spcPts val="0"/>
              </a:spcBef>
              <a:spcAft>
                <a:spcPts val="1200"/>
              </a:spcAft>
              <a:buFont typeface="Arial"/>
              <a:buChar char="•"/>
              <a:tabLst>
                <a:tab pos="182880" algn="l"/>
              </a:tabLst>
              <a:defRPr/>
            </a:pPr>
            <a:r>
              <a:rPr lang="en-US" sz="2200" dirty="0">
                <a:latin typeface="Arial"/>
                <a:ea typeface="ＭＳ 明朝"/>
                <a:cs typeface="Times New Roman"/>
              </a:rPr>
              <a:t>Honda’s decision to introduce motorcycles in the U.S.</a:t>
            </a:r>
          </a:p>
          <a:p>
            <a:pPr eaLnBrk="1" fontAlgn="auto" hangingPunct="1">
              <a:lnSpc>
                <a:spcPct val="110000"/>
              </a:lnSpc>
              <a:spcBef>
                <a:spcPts val="0"/>
              </a:spcBef>
              <a:spcAft>
                <a:spcPts val="1200"/>
              </a:spcAft>
              <a:buFont typeface="Arial"/>
              <a:buChar char="•"/>
              <a:tabLst>
                <a:tab pos="182880" algn="l"/>
              </a:tabLst>
              <a:defRPr/>
            </a:pPr>
            <a:r>
              <a:rPr lang="en-US" sz="2200" dirty="0">
                <a:latin typeface="Arial"/>
                <a:ea typeface="ＭＳ 明朝"/>
                <a:cs typeface="Times New Roman"/>
              </a:rPr>
              <a:t>Peak performing executives who trust “gut feelings” in uncertain situations</a:t>
            </a:r>
          </a:p>
          <a:p>
            <a:pPr marL="0" indent="0" eaLnBrk="1" fontAlgn="auto" hangingPunct="1">
              <a:spcAft>
                <a:spcPts val="1200"/>
              </a:spcAft>
              <a:buFont typeface="Arial" charset="0"/>
              <a:buNone/>
              <a:defRPr/>
            </a:pPr>
            <a:endParaRPr lang="en-US" dirty="0">
              <a:ea typeface="+mn-ea"/>
              <a:cs typeface="+mn-cs"/>
            </a:endParaRPr>
          </a:p>
        </p:txBody>
      </p:sp>
      <p:sp>
        <p:nvSpPr>
          <p:cNvPr id="4" name="Footer Placeholder 3"/>
          <p:cNvSpPr>
            <a:spLocks noGrp="1"/>
          </p:cNvSpPr>
          <p:nvPr>
            <p:ph type="ftr" sz="quarter" idx="11"/>
          </p:nvPr>
        </p:nvSpPr>
        <p:spPr/>
        <p:txBody>
          <a:bodyPr/>
          <a:lstStyle/>
          <a:p>
            <a:pPr>
              <a:defRPr/>
            </a:pPr>
            <a:r>
              <a:rPr lang="en-US"/>
              <a:t>OliverMarkley.com</a:t>
            </a:r>
          </a:p>
        </p:txBody>
      </p:sp>
      <p:sp>
        <p:nvSpPr>
          <p:cNvPr id="3" name="Date Placeholder 2"/>
          <p:cNvSpPr>
            <a:spLocks noGrp="1"/>
          </p:cNvSpPr>
          <p:nvPr>
            <p:ph type="dt" sz="quarter" idx="10"/>
          </p:nvPr>
        </p:nvSpPr>
        <p:spPr/>
        <p:txBody>
          <a:bodyPr/>
          <a:lstStyle/>
          <a:p>
            <a:pPr>
              <a:defRPr/>
            </a:pPr>
            <a:r>
              <a:rPr lang="en-US" smtClean="0"/>
              <a:t>4/22/17</a:t>
            </a:r>
            <a:endParaRPr lang="en-US" dirty="0"/>
          </a:p>
        </p:txBody>
      </p:sp>
      <p:sp>
        <p:nvSpPr>
          <p:cNvPr id="6" name="Slide Number Placeholder 5"/>
          <p:cNvSpPr>
            <a:spLocks noGrp="1"/>
          </p:cNvSpPr>
          <p:nvPr>
            <p:ph type="sldNum" sz="quarter" idx="12"/>
          </p:nvPr>
        </p:nvSpPr>
        <p:spPr/>
        <p:txBody>
          <a:bodyPr/>
          <a:lstStyle/>
          <a:p>
            <a:pPr>
              <a:defRPr/>
            </a:pPr>
            <a:fld id="{A826F098-7283-3348-BDAB-2A7532B8638C}" type="slidenum">
              <a:rPr lang="en-US" smtClean="0"/>
              <a:pPr>
                <a:defRPr/>
              </a:pPr>
              <a:t>10</a:t>
            </a:fld>
            <a:endParaRPr lang="en-US" dirty="0"/>
          </a:p>
        </p:txBody>
      </p:sp>
    </p:spTree>
    <p:extLst>
      <p:ext uri="{BB962C8B-B14F-4D97-AF65-F5344CB8AC3E}">
        <p14:creationId xmlns:p14="http://schemas.microsoft.com/office/powerpoint/2010/main" val="3140165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74638"/>
            <a:ext cx="8229600" cy="823912"/>
          </a:xfrm>
        </p:spPr>
        <p:txBody>
          <a:bodyPr/>
          <a:lstStyle/>
          <a:p>
            <a:pPr eaLnBrk="1" hangingPunct="1"/>
            <a:r>
              <a:rPr lang="en-US">
                <a:latin typeface="Calibri" charset="0"/>
              </a:rPr>
              <a:t>3. Transcendental Inspiration</a:t>
            </a:r>
          </a:p>
        </p:txBody>
      </p:sp>
      <p:sp>
        <p:nvSpPr>
          <p:cNvPr id="28674" name="Text Placeholder 2"/>
          <p:cNvSpPr>
            <a:spLocks noGrp="1"/>
          </p:cNvSpPr>
          <p:nvPr>
            <p:ph type="body" idx="1"/>
          </p:nvPr>
        </p:nvSpPr>
        <p:spPr>
          <a:xfrm>
            <a:off x="457200" y="1136650"/>
            <a:ext cx="4040188" cy="639763"/>
          </a:xfrm>
        </p:spPr>
        <p:txBody>
          <a:bodyPr/>
          <a:lstStyle/>
          <a:p>
            <a:pPr algn="ctr" eaLnBrk="1" hangingPunct="1"/>
            <a:r>
              <a:rPr lang="en-US" u="sng">
                <a:latin typeface="Calibri" charset="0"/>
              </a:rPr>
              <a:t>Definition</a:t>
            </a:r>
          </a:p>
        </p:txBody>
      </p:sp>
      <p:sp>
        <p:nvSpPr>
          <p:cNvPr id="4" name="Content Placeholder 3"/>
          <p:cNvSpPr>
            <a:spLocks noGrp="1"/>
          </p:cNvSpPr>
          <p:nvPr>
            <p:ph sz="half" idx="2"/>
          </p:nvPr>
        </p:nvSpPr>
        <p:spPr>
          <a:xfrm>
            <a:off x="425450" y="1798638"/>
            <a:ext cx="4040188" cy="4718050"/>
          </a:xfrm>
        </p:spPr>
        <p:txBody>
          <a:bodyPr rtlCol="0">
            <a:normAutofit fontScale="92500" lnSpcReduction="10000"/>
          </a:bodyPr>
          <a:lstStyle/>
          <a:p>
            <a:pPr marL="0" indent="0" eaLnBrk="1" fontAlgn="auto" hangingPunct="1">
              <a:lnSpc>
                <a:spcPct val="110000"/>
              </a:lnSpc>
              <a:spcBef>
                <a:spcPts val="0"/>
              </a:spcBef>
              <a:spcAft>
                <a:spcPts val="600"/>
              </a:spcAft>
              <a:buFont typeface="Arial" charset="0"/>
              <a:buNone/>
              <a:defRPr/>
            </a:pPr>
            <a:r>
              <a:rPr lang="en-US" dirty="0">
                <a:latin typeface="Arial"/>
                <a:ea typeface="ＭＳ 明朝"/>
                <a:cs typeface="Times New Roman"/>
              </a:rPr>
              <a:t>Judgment or choice made through a “supraconscious” process involving:</a:t>
            </a:r>
          </a:p>
          <a:p>
            <a:pPr eaLnBrk="1" fontAlgn="auto" hangingPunct="1">
              <a:lnSpc>
                <a:spcPct val="110000"/>
              </a:lnSpc>
              <a:spcBef>
                <a:spcPts val="0"/>
              </a:spcBef>
              <a:spcAft>
                <a:spcPts val="600"/>
              </a:spcAft>
              <a:buFont typeface="Arial"/>
              <a:buChar char="•"/>
              <a:tabLst>
                <a:tab pos="182880" algn="l"/>
              </a:tabLst>
              <a:defRPr/>
            </a:pPr>
            <a:r>
              <a:rPr lang="en-US" dirty="0">
                <a:latin typeface="Arial"/>
                <a:ea typeface="ＭＳ 明朝"/>
                <a:cs typeface="Times New Roman"/>
              </a:rPr>
              <a:t> A non-ordinary level or state of consciousness (NOSC)</a:t>
            </a:r>
          </a:p>
          <a:p>
            <a:pPr eaLnBrk="1" fontAlgn="auto" hangingPunct="1">
              <a:lnSpc>
                <a:spcPct val="110000"/>
              </a:lnSpc>
              <a:spcBef>
                <a:spcPts val="0"/>
              </a:spcBef>
              <a:spcAft>
                <a:spcPts val="600"/>
              </a:spcAft>
              <a:buFont typeface="Arial"/>
              <a:buChar char="•"/>
              <a:tabLst>
                <a:tab pos="182880" algn="l"/>
              </a:tabLst>
              <a:defRPr/>
            </a:pPr>
            <a:r>
              <a:rPr lang="en-US" dirty="0">
                <a:latin typeface="Arial"/>
                <a:ea typeface="ＭＳ 明朝"/>
                <a:cs typeface="Times New Roman"/>
              </a:rPr>
              <a:t>A sense of how something should be rectified or made more whole</a:t>
            </a:r>
          </a:p>
          <a:p>
            <a:pPr eaLnBrk="1" fontAlgn="auto" hangingPunct="1">
              <a:spcBef>
                <a:spcPts val="0"/>
              </a:spcBef>
              <a:spcAft>
                <a:spcPts val="600"/>
              </a:spcAft>
              <a:buFont typeface="Arial"/>
              <a:buChar char="•"/>
              <a:tabLst>
                <a:tab pos="182880" algn="l"/>
              </a:tabLst>
              <a:defRPr/>
            </a:pPr>
            <a:r>
              <a:rPr lang="en-US" dirty="0">
                <a:latin typeface="Arial"/>
                <a:ea typeface="ＭＳ 明朝"/>
                <a:cs typeface="Times New Roman"/>
              </a:rPr>
              <a:t>Often comes as a sudden flash of insight</a:t>
            </a:r>
          </a:p>
          <a:p>
            <a:pPr marL="0" indent="0" eaLnBrk="1" fontAlgn="auto" hangingPunct="1">
              <a:spcBef>
                <a:spcPts val="0"/>
              </a:spcBef>
              <a:spcAft>
                <a:spcPts val="0"/>
              </a:spcAft>
              <a:buFont typeface="Arial" charset="0"/>
              <a:buNone/>
              <a:defRPr/>
            </a:pPr>
            <a:r>
              <a:rPr lang="en-US" dirty="0">
                <a:latin typeface="Arial"/>
                <a:ea typeface="ＭＳ 明朝"/>
                <a:cs typeface="Times New Roman"/>
              </a:rPr>
              <a:t> </a:t>
            </a:r>
          </a:p>
          <a:p>
            <a:pPr marL="0" indent="0" eaLnBrk="1" fontAlgn="auto" hangingPunct="1">
              <a:spcAft>
                <a:spcPts val="0"/>
              </a:spcAft>
              <a:buFont typeface="Arial" charset="0"/>
              <a:buNone/>
              <a:defRPr/>
            </a:pPr>
            <a:endParaRPr lang="en-US" dirty="0">
              <a:ea typeface="+mn-ea"/>
              <a:cs typeface="+mn-cs"/>
            </a:endParaRPr>
          </a:p>
        </p:txBody>
      </p:sp>
      <p:sp>
        <p:nvSpPr>
          <p:cNvPr id="28676" name="Text Placeholder 4"/>
          <p:cNvSpPr>
            <a:spLocks noGrp="1"/>
          </p:cNvSpPr>
          <p:nvPr>
            <p:ph type="body" sz="quarter" idx="3"/>
          </p:nvPr>
        </p:nvSpPr>
        <p:spPr>
          <a:xfrm>
            <a:off x="4645025" y="1136650"/>
            <a:ext cx="4041775" cy="639763"/>
          </a:xfrm>
        </p:spPr>
        <p:txBody>
          <a:bodyPr/>
          <a:lstStyle/>
          <a:p>
            <a:pPr algn="ctr" eaLnBrk="1" hangingPunct="1"/>
            <a:r>
              <a:rPr lang="en-US" u="sng">
                <a:latin typeface="Calibri" charset="0"/>
              </a:rPr>
              <a:t>Examples</a:t>
            </a:r>
          </a:p>
        </p:txBody>
      </p:sp>
      <p:sp>
        <p:nvSpPr>
          <p:cNvPr id="6" name="Content Placeholder 5"/>
          <p:cNvSpPr>
            <a:spLocks noGrp="1"/>
          </p:cNvSpPr>
          <p:nvPr>
            <p:ph sz="quarter" idx="4"/>
          </p:nvPr>
        </p:nvSpPr>
        <p:spPr>
          <a:xfrm>
            <a:off x="4645025" y="1798638"/>
            <a:ext cx="4041775" cy="4718050"/>
          </a:xfrm>
        </p:spPr>
        <p:txBody>
          <a:bodyPr rtlCol="0">
            <a:normAutofit/>
          </a:bodyPr>
          <a:lstStyle/>
          <a:p>
            <a:pPr eaLnBrk="1" fontAlgn="auto" hangingPunct="1">
              <a:spcBef>
                <a:spcPts val="0"/>
              </a:spcBef>
              <a:spcAft>
                <a:spcPts val="1200"/>
              </a:spcAft>
              <a:buFont typeface="Arial"/>
              <a:buChar char="•"/>
              <a:tabLst>
                <a:tab pos="182880" algn="l"/>
              </a:tabLst>
              <a:defRPr/>
            </a:pPr>
            <a:r>
              <a:rPr lang="en-US" sz="2200" dirty="0">
                <a:latin typeface="Arial"/>
                <a:ea typeface="ＭＳ 明朝"/>
                <a:cs typeface="Times New Roman"/>
              </a:rPr>
              <a:t>B</a:t>
            </a:r>
            <a:r>
              <a:rPr lang="en-US" sz="2200" dirty="0" smtClean="0">
                <a:latin typeface="Arial"/>
                <a:ea typeface="ＭＳ 明朝"/>
                <a:cs typeface="Times New Roman"/>
              </a:rPr>
              <a:t>eing </a:t>
            </a:r>
            <a:r>
              <a:rPr lang="en-US" sz="2200" dirty="0">
                <a:latin typeface="Arial"/>
                <a:ea typeface="ＭＳ 明朝"/>
                <a:cs typeface="Times New Roman"/>
              </a:rPr>
              <a:t>inspired by an inner daemon </a:t>
            </a:r>
            <a:r>
              <a:rPr lang="en-US" sz="2200" dirty="0" smtClean="0">
                <a:latin typeface="Arial"/>
                <a:ea typeface="ＭＳ 明朝"/>
                <a:cs typeface="Times New Roman"/>
              </a:rPr>
              <a:t>or muse </a:t>
            </a:r>
            <a:endParaRPr lang="en-US" sz="2200" dirty="0">
              <a:latin typeface="Arial"/>
              <a:ea typeface="ＭＳ 明朝"/>
              <a:cs typeface="Times New Roman"/>
            </a:endParaRPr>
          </a:p>
          <a:p>
            <a:pPr eaLnBrk="1" fontAlgn="auto" hangingPunct="1">
              <a:spcBef>
                <a:spcPts val="0"/>
              </a:spcBef>
              <a:spcAft>
                <a:spcPts val="1200"/>
              </a:spcAft>
              <a:buFont typeface="Arial"/>
              <a:buChar char="•"/>
              <a:tabLst>
                <a:tab pos="182880" algn="l"/>
              </a:tabLst>
              <a:defRPr/>
            </a:pPr>
            <a:r>
              <a:rPr lang="en-US" sz="2200" dirty="0">
                <a:latin typeface="Arial"/>
                <a:ea typeface="ＭＳ 明朝"/>
                <a:cs typeface="Times New Roman"/>
              </a:rPr>
              <a:t>Niels </a:t>
            </a:r>
            <a:r>
              <a:rPr lang="en-US" sz="2200" dirty="0" smtClean="0">
                <a:latin typeface="Arial"/>
                <a:ea typeface="ＭＳ 明朝"/>
                <a:cs typeface="Times New Roman"/>
              </a:rPr>
              <a:t>Bohr </a:t>
            </a:r>
            <a:r>
              <a:rPr lang="en-US" sz="2200" dirty="0">
                <a:latin typeface="Arial"/>
                <a:ea typeface="ＭＳ 明朝"/>
                <a:cs typeface="Times New Roman"/>
              </a:rPr>
              <a:t>dreaming of a planetary system as a model for atomic structure that won the Nobel Prize</a:t>
            </a:r>
          </a:p>
          <a:p>
            <a:pPr eaLnBrk="1" fontAlgn="auto" hangingPunct="1">
              <a:spcBef>
                <a:spcPts val="0"/>
              </a:spcBef>
              <a:spcAft>
                <a:spcPts val="1200"/>
              </a:spcAft>
              <a:buFont typeface="Arial"/>
              <a:buChar char="•"/>
              <a:tabLst>
                <a:tab pos="182880" algn="l"/>
              </a:tabLst>
              <a:defRPr/>
            </a:pPr>
            <a:r>
              <a:rPr lang="en-US" sz="2200" dirty="0">
                <a:latin typeface="Arial"/>
                <a:ea typeface="ＭＳ 明朝"/>
                <a:cs typeface="Times New Roman"/>
              </a:rPr>
              <a:t>Ordinary people of all types who have opened their inner channels of wisdom and creativity through human potential courses, meditation, etc</a:t>
            </a:r>
            <a:r>
              <a:rPr lang="en-US" dirty="0">
                <a:latin typeface="Arial"/>
                <a:ea typeface="ＭＳ 明朝"/>
                <a:cs typeface="Times New Roman"/>
              </a:rPr>
              <a:t>.</a:t>
            </a:r>
          </a:p>
          <a:p>
            <a:pPr marL="0" indent="0" eaLnBrk="1" fontAlgn="auto" hangingPunct="1">
              <a:spcAft>
                <a:spcPts val="0"/>
              </a:spcAft>
              <a:buFont typeface="Arial" charset="0"/>
              <a:buNone/>
              <a:defRPr/>
            </a:pPr>
            <a:endParaRPr lang="en-US" dirty="0">
              <a:ea typeface="+mn-ea"/>
              <a:cs typeface="+mn-cs"/>
            </a:endParaRPr>
          </a:p>
        </p:txBody>
      </p:sp>
      <p:sp>
        <p:nvSpPr>
          <p:cNvPr id="7" name="Footer Placeholder 6"/>
          <p:cNvSpPr>
            <a:spLocks noGrp="1"/>
          </p:cNvSpPr>
          <p:nvPr>
            <p:ph type="ftr" sz="quarter" idx="11"/>
          </p:nvPr>
        </p:nvSpPr>
        <p:spPr/>
        <p:txBody>
          <a:bodyPr/>
          <a:lstStyle/>
          <a:p>
            <a:pPr>
              <a:defRPr/>
            </a:pPr>
            <a:r>
              <a:rPr lang="en-US"/>
              <a:t>OliverMarkley.com</a:t>
            </a:r>
          </a:p>
        </p:txBody>
      </p:sp>
      <p:sp>
        <p:nvSpPr>
          <p:cNvPr id="3" name="Date Placeholder 2"/>
          <p:cNvSpPr>
            <a:spLocks noGrp="1"/>
          </p:cNvSpPr>
          <p:nvPr>
            <p:ph type="dt" sz="quarter" idx="10"/>
          </p:nvPr>
        </p:nvSpPr>
        <p:spPr/>
        <p:txBody>
          <a:bodyPr/>
          <a:lstStyle/>
          <a:p>
            <a:pPr>
              <a:defRPr/>
            </a:pPr>
            <a:r>
              <a:rPr lang="en-US" smtClean="0"/>
              <a:t>4/22/17</a:t>
            </a:r>
            <a:endParaRPr lang="en-US" dirty="0"/>
          </a:p>
        </p:txBody>
      </p:sp>
      <p:sp>
        <p:nvSpPr>
          <p:cNvPr id="5" name="Slide Number Placeholder 4"/>
          <p:cNvSpPr>
            <a:spLocks noGrp="1"/>
          </p:cNvSpPr>
          <p:nvPr>
            <p:ph type="sldNum" sz="quarter" idx="12"/>
          </p:nvPr>
        </p:nvSpPr>
        <p:spPr/>
        <p:txBody>
          <a:bodyPr/>
          <a:lstStyle/>
          <a:p>
            <a:pPr>
              <a:defRPr/>
            </a:pPr>
            <a:fld id="{A96A65FC-EEA4-7C40-A5B8-0C99C25EBE52}" type="slidenum">
              <a:rPr lang="en-US" smtClean="0"/>
              <a:pPr>
                <a:defRPr/>
              </a:pPr>
              <a:t>11</a:t>
            </a:fld>
            <a:endParaRPr lang="en-US" dirty="0"/>
          </a:p>
        </p:txBody>
      </p:sp>
    </p:spTree>
    <p:extLst>
      <p:ext uri="{BB962C8B-B14F-4D97-AF65-F5344CB8AC3E}">
        <p14:creationId xmlns:p14="http://schemas.microsoft.com/office/powerpoint/2010/main" val="22247622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63048"/>
          </a:xfrm>
        </p:spPr>
        <p:txBody>
          <a:bodyPr>
            <a:normAutofit/>
          </a:bodyPr>
          <a:lstStyle/>
          <a:p>
            <a:r>
              <a:rPr lang="en-US" sz="3600" dirty="0" smtClean="0">
                <a:hlinkClick r:id="rId3"/>
              </a:rPr>
              <a:t>Mental Time Travel</a:t>
            </a:r>
            <a:r>
              <a:rPr lang="en-US" sz="3600" dirty="0" smtClean="0"/>
              <a:t>:</a:t>
            </a:r>
            <a:br>
              <a:rPr lang="en-US" sz="3600" dirty="0" smtClean="0"/>
            </a:br>
            <a:r>
              <a:rPr lang="en-US" sz="2800" dirty="0" smtClean="0"/>
              <a:t>A practical business and personal research tool for looking ahead </a:t>
            </a:r>
            <a:r>
              <a:rPr lang="en-US" sz="2800" i="1" dirty="0" smtClean="0"/>
              <a:t> </a:t>
            </a:r>
            <a:r>
              <a:rPr lang="en-US" sz="2800" dirty="0" smtClean="0"/>
              <a:t>(</a:t>
            </a:r>
            <a:r>
              <a:rPr lang="en-US" sz="2800" i="1" dirty="0" smtClean="0"/>
              <a:t>Futures</a:t>
            </a:r>
            <a:r>
              <a:rPr lang="en-US" sz="2800" dirty="0" smtClean="0"/>
              <a:t>, Vol. 40, 2008, </a:t>
            </a:r>
            <a:r>
              <a:rPr lang="en-US" sz="2800" dirty="0"/>
              <a:t>17–</a:t>
            </a:r>
            <a:r>
              <a:rPr lang="en-US" sz="2800" dirty="0" smtClean="0"/>
              <a:t>24)</a:t>
            </a:r>
            <a:endParaRPr lang="en-US" sz="3600" dirty="0"/>
          </a:p>
        </p:txBody>
      </p:sp>
      <p:sp>
        <p:nvSpPr>
          <p:cNvPr id="3" name="Content Placeholder 2"/>
          <p:cNvSpPr>
            <a:spLocks noGrp="1"/>
          </p:cNvSpPr>
          <p:nvPr>
            <p:ph idx="1"/>
          </p:nvPr>
        </p:nvSpPr>
        <p:spPr>
          <a:xfrm>
            <a:off x="457200" y="2037686"/>
            <a:ext cx="8229600" cy="4525963"/>
          </a:xfrm>
        </p:spPr>
        <p:txBody>
          <a:bodyPr>
            <a:normAutofit fontScale="92500"/>
          </a:bodyPr>
          <a:lstStyle/>
          <a:p>
            <a:pPr marL="0" indent="0">
              <a:buNone/>
            </a:pPr>
            <a:r>
              <a:rPr lang="en-US" sz="2600" dirty="0" smtClean="0"/>
              <a:t>Helps to experientially answer:</a:t>
            </a:r>
          </a:p>
          <a:p>
            <a:r>
              <a:rPr lang="en-US" sz="2600" dirty="0" smtClean="0"/>
              <a:t>What </a:t>
            </a:r>
            <a:r>
              <a:rPr lang="en-US" sz="2600" dirty="0"/>
              <a:t>may happen if ‘‘X’’ (a decision or policy option) is chosen, versus is not chosen and implemented? In particular, how would it feel to live in each such contingent future? </a:t>
            </a:r>
          </a:p>
          <a:p>
            <a:r>
              <a:rPr lang="en-US" sz="2600" dirty="0"/>
              <a:t> </a:t>
            </a:r>
            <a:r>
              <a:rPr lang="en-US" sz="2600" dirty="0" smtClean="0"/>
              <a:t>Which </a:t>
            </a:r>
            <a:r>
              <a:rPr lang="en-US" sz="2600" dirty="0"/>
              <a:t>of two policy options or possible decisions looks and feels better, ‘‘X’’ or ‘‘Y’’? </a:t>
            </a:r>
          </a:p>
          <a:p>
            <a:r>
              <a:rPr lang="en-US" sz="2600" dirty="0" smtClean="0"/>
              <a:t>In a scenario described </a:t>
            </a:r>
            <a:r>
              <a:rPr lang="en-US" sz="2600" dirty="0"/>
              <a:t>in </a:t>
            </a:r>
            <a:r>
              <a:rPr lang="en-US" sz="2600" dirty="0" smtClean="0"/>
              <a:t>advance, </a:t>
            </a:r>
            <a:r>
              <a:rPr lang="en-US" sz="2600" dirty="0"/>
              <a:t>what significant impacts are likely, </a:t>
            </a:r>
            <a:r>
              <a:rPr lang="en-US" sz="2600" dirty="0" smtClean="0"/>
              <a:t>but </a:t>
            </a:r>
            <a:r>
              <a:rPr lang="en-US" sz="2600" dirty="0"/>
              <a:t>are as yet unrecognized</a:t>
            </a:r>
            <a:r>
              <a:rPr lang="en-US" sz="2600" dirty="0" smtClean="0"/>
              <a:t>?  </a:t>
            </a:r>
            <a:r>
              <a:rPr lang="en-US" sz="2600" dirty="0"/>
              <a:t>How would such impacts </a:t>
            </a:r>
            <a:r>
              <a:rPr lang="en-US" sz="2600" dirty="0" smtClean="0"/>
              <a:t>feel to stakeholders at various </a:t>
            </a:r>
            <a:r>
              <a:rPr lang="en-US" sz="2600" dirty="0"/>
              <a:t>levels of </a:t>
            </a:r>
            <a:r>
              <a:rPr lang="en-US" sz="2600" dirty="0" smtClean="0"/>
              <a:t>aggregation, </a:t>
            </a:r>
            <a:r>
              <a:rPr lang="en-US" sz="2600" dirty="0"/>
              <a:t>(</a:t>
            </a:r>
            <a:r>
              <a:rPr lang="en-US" sz="2600" dirty="0" smtClean="0"/>
              <a:t>individual</a:t>
            </a:r>
            <a:r>
              <a:rPr lang="en-US" sz="2600" dirty="0"/>
              <a:t>, family, work group, subculture/ecology, global culture/</a:t>
            </a:r>
            <a:r>
              <a:rPr lang="en-US" sz="2600" dirty="0" smtClean="0"/>
              <a:t>ecology)? </a:t>
            </a:r>
            <a:endParaRPr lang="en-US" sz="2600" dirty="0"/>
          </a:p>
          <a:p>
            <a:endParaRPr lang="en-US" sz="3100" dirty="0"/>
          </a:p>
        </p:txBody>
      </p:sp>
      <p:sp>
        <p:nvSpPr>
          <p:cNvPr id="4" name="Date Placeholder 3"/>
          <p:cNvSpPr>
            <a:spLocks noGrp="1"/>
          </p:cNvSpPr>
          <p:nvPr>
            <p:ph type="dt" sz="half" idx="10"/>
          </p:nvPr>
        </p:nvSpPr>
        <p:spPr/>
        <p:txBody>
          <a:bodyPr/>
          <a:lstStyle/>
          <a:p>
            <a:r>
              <a:rPr lang="en-US" smtClean="0"/>
              <a:t>4/22/17</a:t>
            </a:r>
            <a:endParaRPr lang="en-US"/>
          </a:p>
        </p:txBody>
      </p:sp>
      <p:sp>
        <p:nvSpPr>
          <p:cNvPr id="5" name="Footer Placeholder 4"/>
          <p:cNvSpPr>
            <a:spLocks noGrp="1"/>
          </p:cNvSpPr>
          <p:nvPr>
            <p:ph type="ftr" sz="quarter" idx="11"/>
          </p:nvPr>
        </p:nvSpPr>
        <p:spPr/>
        <p:txBody>
          <a:bodyPr/>
          <a:lstStyle/>
          <a:p>
            <a:r>
              <a:rPr lang="en-US" smtClean="0"/>
              <a:t>OliverMarkley.com</a:t>
            </a:r>
            <a:endParaRPr lang="en-US"/>
          </a:p>
        </p:txBody>
      </p:sp>
      <p:sp>
        <p:nvSpPr>
          <p:cNvPr id="6" name="Slide Number Placeholder 5"/>
          <p:cNvSpPr>
            <a:spLocks noGrp="1"/>
          </p:cNvSpPr>
          <p:nvPr>
            <p:ph type="sldNum" sz="quarter" idx="12"/>
          </p:nvPr>
        </p:nvSpPr>
        <p:spPr/>
        <p:txBody>
          <a:bodyPr/>
          <a:lstStyle/>
          <a:p>
            <a:fld id="{F1074F0C-BB79-5E40-8270-6E0C93862162}" type="slidenum">
              <a:rPr lang="en-US" smtClean="0"/>
              <a:t>12</a:t>
            </a:fld>
            <a:endParaRPr lang="en-US"/>
          </a:p>
        </p:txBody>
      </p:sp>
    </p:spTree>
    <p:extLst>
      <p:ext uri="{BB962C8B-B14F-4D97-AF65-F5344CB8AC3E}">
        <p14:creationId xmlns:p14="http://schemas.microsoft.com/office/powerpoint/2010/main" val="381280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274638"/>
            <a:ext cx="8229600" cy="962025"/>
          </a:xfrm>
        </p:spPr>
        <p:txBody>
          <a:bodyPr/>
          <a:lstStyle/>
          <a:p>
            <a:r>
              <a:rPr lang="en-US" sz="2400" dirty="0">
                <a:latin typeface="Calibri" charset="0"/>
              </a:rPr>
              <a:t>Ruth Miller’s Basic Process for Intuition of Preferred Future</a:t>
            </a:r>
            <a:br>
              <a:rPr lang="en-US" sz="2400" dirty="0">
                <a:latin typeface="Calibri" charset="0"/>
              </a:rPr>
            </a:br>
            <a:r>
              <a:rPr lang="en-US" sz="1800" dirty="0">
                <a:latin typeface="Calibri" charset="0"/>
              </a:rPr>
              <a:t>Source: </a:t>
            </a:r>
            <a:r>
              <a:rPr lang="en-US" sz="1800" dirty="0">
                <a:latin typeface="Calibri" charset="0"/>
                <a:hlinkClick r:id="rId2"/>
              </a:rPr>
              <a:t>Applying Intuitive Methods in Explorations of Preferred Futures</a:t>
            </a:r>
            <a:r>
              <a:rPr lang="en-US" sz="1800" dirty="0">
                <a:latin typeface="Calibri" charset="0"/>
              </a:rPr>
              <a:t>, p. 104</a:t>
            </a:r>
          </a:p>
        </p:txBody>
      </p:sp>
      <p:sp>
        <p:nvSpPr>
          <p:cNvPr id="3" name="Footer Placeholder 2"/>
          <p:cNvSpPr>
            <a:spLocks noGrp="1"/>
          </p:cNvSpPr>
          <p:nvPr>
            <p:ph type="ftr" sz="quarter" idx="11"/>
          </p:nvPr>
        </p:nvSpPr>
        <p:spPr/>
        <p:txBody>
          <a:bodyPr/>
          <a:lstStyle/>
          <a:p>
            <a:pPr>
              <a:defRPr/>
            </a:pPr>
            <a:r>
              <a:rPr lang="en-US"/>
              <a:t>OliverMarkley.com</a:t>
            </a:r>
          </a:p>
        </p:txBody>
      </p:sp>
      <p:sp>
        <p:nvSpPr>
          <p:cNvPr id="33795" name="TextBox 4"/>
          <p:cNvSpPr txBox="1">
            <a:spLocks noChangeArrowheads="1"/>
          </p:cNvSpPr>
          <p:nvPr/>
        </p:nvSpPr>
        <p:spPr bwMode="auto">
          <a:xfrm>
            <a:off x="457200" y="1236663"/>
            <a:ext cx="82296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spcAft>
                <a:spcPts val="1200"/>
              </a:spcAft>
            </a:pPr>
            <a:r>
              <a:rPr lang="en-US" sz="1800" dirty="0"/>
              <a:t>Breathe long and slow, be quiet, and “enter the Silence”, the state of consciousness in which normal mind chatter is reduced or even eliminated; </a:t>
            </a:r>
          </a:p>
          <a:p>
            <a:pPr eaLnBrk="1" hangingPunct="1">
              <a:lnSpc>
                <a:spcPct val="90000"/>
              </a:lnSpc>
              <a:spcAft>
                <a:spcPts val="1200"/>
              </a:spcAft>
            </a:pPr>
            <a:r>
              <a:rPr lang="en-US" sz="1800" dirty="0"/>
              <a:t>Learn to focus the attention on one thought, one process, one image until there is no though except that one; </a:t>
            </a:r>
          </a:p>
          <a:p>
            <a:pPr eaLnBrk="1" hangingPunct="1">
              <a:lnSpc>
                <a:spcPct val="90000"/>
              </a:lnSpc>
              <a:spcAft>
                <a:spcPts val="1200"/>
              </a:spcAft>
            </a:pPr>
            <a:r>
              <a:rPr lang="en-US" sz="1800" dirty="0"/>
              <a:t>Listen for what has been called “the still small voice” within; be expectant; </a:t>
            </a:r>
          </a:p>
          <a:p>
            <a:pPr eaLnBrk="1" hangingPunct="1">
              <a:lnSpc>
                <a:spcPct val="90000"/>
              </a:lnSpc>
              <a:spcAft>
                <a:spcPts val="1200"/>
              </a:spcAft>
            </a:pPr>
            <a:r>
              <a:rPr lang="en-US" sz="1800" dirty="0"/>
              <a:t>Allow whatever sound or image or space that emerges, however vague, to take shape, using as many internal senses as possible – sight, hearing, taste, touch, smell; </a:t>
            </a:r>
          </a:p>
          <a:p>
            <a:pPr eaLnBrk="1" hangingPunct="1">
              <a:lnSpc>
                <a:spcPct val="90000"/>
              </a:lnSpc>
              <a:spcAft>
                <a:spcPts val="1200"/>
              </a:spcAft>
            </a:pPr>
            <a:r>
              <a:rPr lang="en-US" sz="1800" dirty="0"/>
              <a:t>Though the normal reaction is to ignore it and wait for something clearer, focus on whatever vague thought, image, or urge that emerges, without censoring, changing, or trying to make sense of it. (This free expression is essential in order to begin to undo the old training and habit of ignoring and censoring what comes from within.) </a:t>
            </a:r>
          </a:p>
          <a:p>
            <a:pPr eaLnBrk="1" hangingPunct="1">
              <a:lnSpc>
                <a:spcPct val="90000"/>
              </a:lnSpc>
              <a:spcAft>
                <a:spcPts val="1200"/>
              </a:spcAft>
            </a:pPr>
            <a:r>
              <a:rPr lang="en-US" sz="1800" dirty="0"/>
              <a:t>Continue to focus on it until it seems complete; </a:t>
            </a:r>
          </a:p>
          <a:p>
            <a:pPr eaLnBrk="1" hangingPunct="1">
              <a:lnSpc>
                <a:spcPct val="90000"/>
              </a:lnSpc>
              <a:spcAft>
                <a:spcPts val="1200"/>
              </a:spcAft>
            </a:pPr>
            <a:r>
              <a:rPr lang="en-US" sz="1800" dirty="0"/>
              <a:t>Return slowly and gradually to normal waking consciousness with the explicit intention of remembering and using the information and/or experience gained in the altered state, and write down and act upon the experience. </a:t>
            </a:r>
          </a:p>
          <a:p>
            <a:pPr eaLnBrk="1" hangingPunct="1"/>
            <a:endParaRPr lang="en-US" sz="1800" dirty="0"/>
          </a:p>
        </p:txBody>
      </p:sp>
      <p:sp>
        <p:nvSpPr>
          <p:cNvPr id="2" name="Date Placeholder 1"/>
          <p:cNvSpPr>
            <a:spLocks noGrp="1"/>
          </p:cNvSpPr>
          <p:nvPr>
            <p:ph type="dt" sz="half" idx="10"/>
          </p:nvPr>
        </p:nvSpPr>
        <p:spPr/>
        <p:txBody>
          <a:bodyPr/>
          <a:lstStyle/>
          <a:p>
            <a:r>
              <a:rPr lang="en-US" smtClean="0"/>
              <a:t>4/22/17</a:t>
            </a:r>
            <a:endParaRPr lang="en-US"/>
          </a:p>
        </p:txBody>
      </p:sp>
      <p:sp>
        <p:nvSpPr>
          <p:cNvPr id="4" name="Slide Number Placeholder 3"/>
          <p:cNvSpPr>
            <a:spLocks noGrp="1"/>
          </p:cNvSpPr>
          <p:nvPr>
            <p:ph type="sldNum" sz="quarter" idx="12"/>
          </p:nvPr>
        </p:nvSpPr>
        <p:spPr/>
        <p:txBody>
          <a:bodyPr/>
          <a:lstStyle/>
          <a:p>
            <a:fld id="{F1074F0C-BB79-5E40-8270-6E0C93862162}" type="slidenum">
              <a:rPr lang="en-US" smtClean="0"/>
              <a:t>13</a:t>
            </a:fld>
            <a:endParaRPr lang="en-US"/>
          </a:p>
        </p:txBody>
      </p:sp>
    </p:spTree>
    <p:extLst>
      <p:ext uri="{BB962C8B-B14F-4D97-AF65-F5344CB8AC3E}">
        <p14:creationId xmlns:p14="http://schemas.microsoft.com/office/powerpoint/2010/main" val="34204119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p:cNvSpPr>
            <a:spLocks noGrp="1"/>
          </p:cNvSpPr>
          <p:nvPr>
            <p:ph type="title"/>
          </p:nvPr>
        </p:nvSpPr>
        <p:spPr>
          <a:xfrm>
            <a:off x="457200" y="274638"/>
            <a:ext cx="8229600" cy="860425"/>
          </a:xfrm>
        </p:spPr>
        <p:txBody>
          <a:bodyPr/>
          <a:lstStyle/>
          <a:p>
            <a:r>
              <a:rPr lang="en-US" sz="2400" dirty="0">
                <a:latin typeface="Calibri" charset="0"/>
              </a:rPr>
              <a:t>Sohail Inayatullah’s Method for Preferred Futures Visioning</a:t>
            </a:r>
            <a:br>
              <a:rPr lang="en-US" sz="2400" dirty="0">
                <a:latin typeface="Calibri" charset="0"/>
              </a:rPr>
            </a:br>
            <a:r>
              <a:rPr lang="en-US" sz="1800" dirty="0">
                <a:latin typeface="Calibri" charset="0"/>
              </a:rPr>
              <a:t>Source: </a:t>
            </a:r>
            <a:r>
              <a:rPr lang="en-US" sz="1800" dirty="0">
                <a:latin typeface="Calibri" charset="0"/>
                <a:hlinkClick r:id="rId3"/>
              </a:rPr>
              <a:t>Intuiting the Future(s)</a:t>
            </a:r>
            <a:r>
              <a:rPr lang="en-US" sz="1800" dirty="0">
                <a:latin typeface="Calibri" charset="0"/>
              </a:rPr>
              <a:t>, pp.116-117</a:t>
            </a:r>
            <a:endParaRPr lang="en-US" sz="2400" dirty="0">
              <a:latin typeface="Calibri" charset="0"/>
            </a:endParaRPr>
          </a:p>
        </p:txBody>
      </p:sp>
      <p:sp>
        <p:nvSpPr>
          <p:cNvPr id="3" name="Footer Placeholder 2"/>
          <p:cNvSpPr>
            <a:spLocks noGrp="1"/>
          </p:cNvSpPr>
          <p:nvPr>
            <p:ph type="ftr" sz="quarter" idx="11"/>
          </p:nvPr>
        </p:nvSpPr>
        <p:spPr/>
        <p:txBody>
          <a:bodyPr/>
          <a:lstStyle/>
          <a:p>
            <a:pPr>
              <a:defRPr/>
            </a:pPr>
            <a:r>
              <a:rPr lang="en-US" err="1"/>
              <a:t>OliverMarkley.com</a:t>
            </a:r>
            <a:endParaRPr lang="en-US"/>
          </a:p>
        </p:txBody>
      </p:sp>
      <p:sp>
        <p:nvSpPr>
          <p:cNvPr id="34819" name="Rectangle 3"/>
          <p:cNvSpPr>
            <a:spLocks noChangeArrowheads="1"/>
          </p:cNvSpPr>
          <p:nvPr/>
        </p:nvSpPr>
        <p:spPr bwMode="auto">
          <a:xfrm>
            <a:off x="609600" y="1093788"/>
            <a:ext cx="8212138"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en-US" sz="1600"/>
              <a:t>When I run a group through visioning, using as context, the work of Elise Boulding (1995), Oliver Markley (1992), David Loye (2004) and others, I have them close their eyes and imagine a happy time in their life, as I wish for them to feel their way into the future. Earlier methods in the workshop process (the futures triangle, for example) have been heavily cognitive, and thus, I wish to move participants to a different part of their brain, a different ‘self’, And indeed even to access the extra-cerebral part of themselves, i.e. the collective mind in the room. Once they have accessed this feeling, we walk - in the mind’s eye - into the future, often  fifteen steps, for example, to the year 2030. They walk up to a hedge, which represents the boundary to the preferred future (not predicted, as I do not wish to privilege the psychic but the preferred, what they truly wish for). A gate opens and they walk into the the desired future, allowing images of what-is to come to them. For a few minutes, they explore this desired future. They then see a six story building in front of them. The six story building is a representation of the chakras. They then go up a spiral staircase (the kundalini in Tantra) to the sixth floor (the eye of intuition) and walk toward a balcony. There, they meet their future self (or friend, mentor, or guru, or...) who gives them a message. They read the message to themselves and after bowing down (acknowledging the wisdom of a force beyond the directed self ), they walk back down the staircase and then slowly walk back toward the hedge. Going back through the gate, we retrace the steps back to the present.</a:t>
            </a:r>
          </a:p>
          <a:p>
            <a:pPr>
              <a:spcAft>
                <a:spcPts val="600"/>
              </a:spcAft>
            </a:pPr>
            <a:r>
              <a:rPr lang="en-US" sz="1600"/>
              <a:t>Participants then, if they wish to, share their visions and messages. This process succeeds in that it helps synthesize the thoughts and analysis of the past few days of the foresight course.</a:t>
            </a:r>
          </a:p>
        </p:txBody>
      </p:sp>
      <p:sp>
        <p:nvSpPr>
          <p:cNvPr id="6" name="Date Placeholder 5"/>
          <p:cNvSpPr>
            <a:spLocks noGrp="1"/>
          </p:cNvSpPr>
          <p:nvPr>
            <p:ph type="dt" sz="quarter" idx="10"/>
          </p:nvPr>
        </p:nvSpPr>
        <p:spPr/>
        <p:txBody>
          <a:bodyPr/>
          <a:lstStyle/>
          <a:p>
            <a:pPr>
              <a:defRPr/>
            </a:pPr>
            <a:r>
              <a:rPr lang="en-US" smtClean="0"/>
              <a:t>4/22/17</a:t>
            </a:r>
            <a:endParaRPr lang="en-US" dirty="0"/>
          </a:p>
        </p:txBody>
      </p:sp>
      <p:sp>
        <p:nvSpPr>
          <p:cNvPr id="7" name="Slide Number Placeholder 6"/>
          <p:cNvSpPr>
            <a:spLocks noGrp="1"/>
          </p:cNvSpPr>
          <p:nvPr>
            <p:ph type="sldNum" sz="quarter" idx="12"/>
          </p:nvPr>
        </p:nvSpPr>
        <p:spPr/>
        <p:txBody>
          <a:bodyPr/>
          <a:lstStyle/>
          <a:p>
            <a:pPr>
              <a:defRPr/>
            </a:pPr>
            <a:fld id="{21B70EC0-EF99-0B4E-AA94-512D7911E5AA}" type="slidenum">
              <a:rPr lang="en-US" smtClean="0"/>
              <a:pPr>
                <a:defRPr/>
              </a:pPr>
              <a:t>14</a:t>
            </a:fld>
            <a:endParaRPr lang="en-US" dirty="0"/>
          </a:p>
        </p:txBody>
      </p:sp>
    </p:spTree>
    <p:extLst>
      <p:ext uri="{BB962C8B-B14F-4D97-AF65-F5344CB8AC3E}">
        <p14:creationId xmlns:p14="http://schemas.microsoft.com/office/powerpoint/2010/main" val="24931181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OliverMarkley.com</a:t>
            </a:r>
          </a:p>
        </p:txBody>
      </p:sp>
      <p:sp>
        <p:nvSpPr>
          <p:cNvPr id="2" name="Title 1"/>
          <p:cNvSpPr>
            <a:spLocks noGrp="1"/>
          </p:cNvSpPr>
          <p:nvPr>
            <p:ph type="title"/>
          </p:nvPr>
        </p:nvSpPr>
        <p:spPr>
          <a:xfrm>
            <a:off x="171730" y="224720"/>
            <a:ext cx="8666042" cy="1143000"/>
          </a:xfrm>
        </p:spPr>
        <p:txBody>
          <a:bodyPr rtlCol="0">
            <a:noAutofit/>
          </a:bodyPr>
          <a:lstStyle/>
          <a:p>
            <a:pPr eaLnBrk="1" fontAlgn="auto" hangingPunct="1">
              <a:spcAft>
                <a:spcPts val="0"/>
              </a:spcAft>
              <a:defRPr/>
            </a:pPr>
            <a:r>
              <a:rPr lang="en-US" sz="3200" dirty="0" smtClean="0"/>
              <a:t>A </a:t>
            </a:r>
            <a:r>
              <a:rPr lang="en-US" sz="3200" dirty="0" smtClean="0"/>
              <a:t>Bit of Theory About </a:t>
            </a:r>
            <a:r>
              <a:rPr lang="en-US" sz="3200" dirty="0" smtClean="0"/>
              <a:t/>
            </a:r>
            <a:br>
              <a:rPr lang="en-US" sz="3200" dirty="0" smtClean="0"/>
            </a:br>
            <a:r>
              <a:rPr lang="en-US" sz="3200" dirty="0" smtClean="0"/>
              <a:t>Transcendental Intuition in Visioning</a:t>
            </a:r>
            <a:endParaRPr lang="en-US" sz="3200" dirty="0" smtClean="0"/>
          </a:p>
        </p:txBody>
      </p:sp>
      <p:sp>
        <p:nvSpPr>
          <p:cNvPr id="20484" name="TextBox 2"/>
          <p:cNvSpPr txBox="1">
            <a:spLocks noChangeArrowheads="1"/>
          </p:cNvSpPr>
          <p:nvPr/>
        </p:nvSpPr>
        <p:spPr bwMode="auto">
          <a:xfrm>
            <a:off x="719438" y="4746229"/>
            <a:ext cx="7863456"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dirty="0" smtClean="0">
                <a:hlinkClick r:id="rId2"/>
              </a:rPr>
              <a:t>Expanded </a:t>
            </a:r>
            <a:r>
              <a:rPr lang="en-US" sz="2800" dirty="0">
                <a:hlinkClick r:id="rId2"/>
              </a:rPr>
              <a:t>Pre-print </a:t>
            </a:r>
            <a:r>
              <a:rPr lang="en-US" sz="2800" dirty="0"/>
              <a:t>and </a:t>
            </a:r>
            <a:r>
              <a:rPr lang="en-US" sz="2800" dirty="0">
                <a:hlinkClick r:id="rId3"/>
              </a:rPr>
              <a:t>YouTube Video</a:t>
            </a:r>
            <a:r>
              <a:rPr lang="en-US" sz="2800" dirty="0"/>
              <a:t> </a:t>
            </a:r>
            <a:r>
              <a:rPr lang="en-US" sz="2800" dirty="0" smtClean="0"/>
              <a:t>on    “</a:t>
            </a:r>
            <a:r>
              <a:rPr lang="en-US" sz="2800" dirty="0"/>
              <a:t>Imaginal Visioning for </a:t>
            </a:r>
            <a:r>
              <a:rPr lang="en-US" sz="2800" dirty="0" err="1" smtClean="0"/>
              <a:t>PropheticForesight</a:t>
            </a:r>
            <a:r>
              <a:rPr lang="en-US" sz="2800" dirty="0"/>
              <a:t>” </a:t>
            </a:r>
            <a:r>
              <a:rPr lang="en-US" sz="2800" dirty="0" smtClean="0"/>
              <a:t>  </a:t>
            </a:r>
          </a:p>
          <a:p>
            <a:pPr algn="ctr" eaLnBrk="1" hangingPunct="1"/>
            <a:r>
              <a:rPr lang="en-US" sz="2800" dirty="0" smtClean="0"/>
              <a:t>(</a:t>
            </a:r>
            <a:r>
              <a:rPr lang="en-US" sz="2800" i="1" dirty="0" smtClean="0"/>
              <a:t>Journal of Futures Studies, </a:t>
            </a:r>
            <a:r>
              <a:rPr lang="en-US" sz="2800" dirty="0" smtClean="0"/>
              <a:t>2012)</a:t>
            </a:r>
            <a:endParaRPr lang="en-US" sz="2800" dirty="0"/>
          </a:p>
          <a:p>
            <a:pPr eaLnBrk="1" hangingPunct="1"/>
            <a:r>
              <a:rPr lang="en-US" sz="2000" dirty="0"/>
              <a:t> </a:t>
            </a:r>
            <a:endParaRPr lang="en-US" sz="1800" dirty="0"/>
          </a:p>
        </p:txBody>
      </p:sp>
      <p:sp>
        <p:nvSpPr>
          <p:cNvPr id="3" name="Date Placeholder 2"/>
          <p:cNvSpPr>
            <a:spLocks noGrp="1"/>
          </p:cNvSpPr>
          <p:nvPr>
            <p:ph type="dt" sz="quarter" idx="10"/>
          </p:nvPr>
        </p:nvSpPr>
        <p:spPr/>
        <p:txBody>
          <a:bodyPr/>
          <a:lstStyle/>
          <a:p>
            <a:pPr>
              <a:defRPr/>
            </a:pPr>
            <a:r>
              <a:rPr lang="en-US" smtClean="0"/>
              <a:t>4/22/17</a:t>
            </a:r>
            <a:endParaRPr lang="en-US" dirty="0"/>
          </a:p>
        </p:txBody>
      </p:sp>
      <p:sp>
        <p:nvSpPr>
          <p:cNvPr id="7" name="Slide Number Placeholder 6"/>
          <p:cNvSpPr>
            <a:spLocks noGrp="1"/>
          </p:cNvSpPr>
          <p:nvPr>
            <p:ph type="sldNum" sz="quarter" idx="12"/>
          </p:nvPr>
        </p:nvSpPr>
        <p:spPr/>
        <p:txBody>
          <a:bodyPr/>
          <a:lstStyle/>
          <a:p>
            <a:pPr>
              <a:defRPr/>
            </a:pPr>
            <a:fld id="{04829290-88DF-494F-8980-D9779ACECF54}" type="slidenum">
              <a:rPr lang="en-US" smtClean="0"/>
              <a:pPr>
                <a:defRPr/>
              </a:pPr>
              <a:t>15</a:t>
            </a:fld>
            <a:endParaRPr lang="en-US" dirty="0"/>
          </a:p>
        </p:txBody>
      </p:sp>
      <p:pic>
        <p:nvPicPr>
          <p:cNvPr id="8" name="Content Placeholder 8" descr="intellect-vs-intuition.jpg"/>
          <p:cNvPicPr>
            <a:picLocks noChangeAspect="1"/>
          </p:cNvPicPr>
          <p:nvPr/>
        </p:nvPicPr>
        <p:blipFill>
          <a:blip r:embed="rId4">
            <a:extLst>
              <a:ext uri="{28A0092B-C50C-407E-A947-70E740481C1C}">
                <a14:useLocalDpi xmlns:a14="http://schemas.microsoft.com/office/drawing/2010/main" val="0"/>
              </a:ext>
            </a:extLst>
          </a:blip>
          <a:srcRect t="19489" b="17850"/>
          <a:stretch>
            <a:fillRect/>
          </a:stretch>
        </p:blipFill>
        <p:spPr bwMode="auto">
          <a:xfrm>
            <a:off x="1848555" y="1888820"/>
            <a:ext cx="5691517" cy="27385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89054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6"/>
          <p:cNvSpPr>
            <a:spLocks noGrp="1"/>
          </p:cNvSpPr>
          <p:nvPr>
            <p:ph type="title"/>
          </p:nvPr>
        </p:nvSpPr>
        <p:spPr>
          <a:xfrm>
            <a:off x="207963" y="287338"/>
            <a:ext cx="8777287" cy="1312862"/>
          </a:xfrm>
        </p:spPr>
        <p:txBody>
          <a:bodyPr rtlCol="0">
            <a:normAutofit fontScale="90000"/>
          </a:bodyPr>
          <a:lstStyle/>
          <a:p>
            <a:pPr eaLnBrk="1" fontAlgn="auto" hangingPunct="1">
              <a:spcAft>
                <a:spcPts val="0"/>
              </a:spcAft>
              <a:defRPr/>
            </a:pPr>
            <a:r>
              <a:rPr lang="en-US" dirty="0" smtClean="0">
                <a:latin typeface="Calibri" charset="0"/>
                <a:ea typeface="+mj-ea"/>
                <a:cs typeface="+mj-cs"/>
              </a:rPr>
              <a:t>Concepts </a:t>
            </a:r>
            <a:r>
              <a:rPr lang="en-US" dirty="0" smtClean="0">
                <a:latin typeface="Calibri" charset="0"/>
                <a:ea typeface="+mj-ea"/>
                <a:cs typeface="+mj-cs"/>
              </a:rPr>
              <a:t>Underlying </a:t>
            </a:r>
            <a:br>
              <a:rPr lang="en-US" dirty="0" smtClean="0">
                <a:latin typeface="Calibri" charset="0"/>
                <a:ea typeface="+mj-ea"/>
                <a:cs typeface="+mj-cs"/>
              </a:rPr>
            </a:br>
            <a:r>
              <a:rPr lang="en-US" dirty="0" smtClean="0">
                <a:latin typeface="Calibri" charset="0"/>
                <a:ea typeface="+mj-ea"/>
                <a:cs typeface="+mj-cs"/>
              </a:rPr>
              <a:t>Cornucopia Causality/Transcendental </a:t>
            </a:r>
            <a:r>
              <a:rPr lang="en-US" dirty="0" smtClean="0">
                <a:latin typeface="Calibri" charset="0"/>
                <a:ea typeface="+mj-ea"/>
                <a:cs typeface="+mj-cs"/>
              </a:rPr>
              <a:t>Intuition</a:t>
            </a:r>
            <a:endParaRPr lang="en-US" sz="2800" dirty="0" smtClean="0">
              <a:latin typeface="Calibri" charset="0"/>
              <a:ea typeface="+mj-ea"/>
              <a:cs typeface="+mj-cs"/>
            </a:endParaRPr>
          </a:p>
        </p:txBody>
      </p:sp>
      <p:sp>
        <p:nvSpPr>
          <p:cNvPr id="5" name="Footer Placeholder 4"/>
          <p:cNvSpPr>
            <a:spLocks noGrp="1"/>
          </p:cNvSpPr>
          <p:nvPr>
            <p:ph type="ftr" sz="quarter" idx="11"/>
          </p:nvPr>
        </p:nvSpPr>
        <p:spPr/>
        <p:txBody>
          <a:bodyPr/>
          <a:lstStyle/>
          <a:p>
            <a:pPr>
              <a:defRPr/>
            </a:pPr>
            <a:r>
              <a:rPr lang="en-US"/>
              <a:t>OliverMarkley.com</a:t>
            </a:r>
          </a:p>
        </p:txBody>
      </p:sp>
      <p:sp>
        <p:nvSpPr>
          <p:cNvPr id="9" name="Content Placeholder 8"/>
          <p:cNvSpPr>
            <a:spLocks noGrp="1"/>
          </p:cNvSpPr>
          <p:nvPr>
            <p:ph sz="half" idx="4294967295"/>
          </p:nvPr>
        </p:nvSpPr>
        <p:spPr>
          <a:xfrm>
            <a:off x="622300" y="2755900"/>
            <a:ext cx="3705225" cy="3798888"/>
          </a:xfrm>
        </p:spPr>
        <p:txBody>
          <a:bodyPr rtlCol="0">
            <a:noAutofit/>
          </a:bodyPr>
          <a:lstStyle/>
          <a:p>
            <a:pPr marL="222250" indent="0" algn="ctr" eaLnBrk="1" fontAlgn="auto" hangingPunct="1">
              <a:lnSpc>
                <a:spcPct val="80000"/>
              </a:lnSpc>
              <a:spcAft>
                <a:spcPts val="600"/>
              </a:spcAft>
              <a:buSzPct val="171000"/>
              <a:buFont typeface="Arial" charset="0"/>
              <a:buNone/>
              <a:defRPr/>
            </a:pPr>
            <a:r>
              <a:rPr lang="en-US" sz="2400" u="sng" dirty="0" smtClean="0">
                <a:latin typeface="Calibri" charset="0"/>
                <a:ea typeface="+mn-ea"/>
                <a:cs typeface="+mn-cs"/>
              </a:rPr>
              <a:t>Secular</a:t>
            </a:r>
          </a:p>
          <a:p>
            <a:pPr marL="565150" eaLnBrk="1" fontAlgn="auto" hangingPunct="1">
              <a:lnSpc>
                <a:spcPct val="80000"/>
              </a:lnSpc>
              <a:spcAft>
                <a:spcPts val="1600"/>
              </a:spcAft>
              <a:buSzPct val="171000"/>
              <a:buFont typeface="Arial"/>
              <a:buChar char="•"/>
              <a:defRPr/>
            </a:pPr>
            <a:r>
              <a:rPr lang="en-US" sz="2400" dirty="0" smtClean="0">
                <a:latin typeface="Calibri" charset="0"/>
                <a:ea typeface="+mn-ea"/>
                <a:cs typeface="+mn-cs"/>
              </a:rPr>
              <a:t>Morphogenic  Field      &amp; Morphogenisis (Sheldrake)</a:t>
            </a:r>
          </a:p>
          <a:p>
            <a:pPr marL="565150" eaLnBrk="1" fontAlgn="auto" hangingPunct="1">
              <a:lnSpc>
                <a:spcPct val="80000"/>
              </a:lnSpc>
              <a:spcAft>
                <a:spcPts val="1600"/>
              </a:spcAft>
              <a:buSzPct val="171000"/>
              <a:buFont typeface="Arial"/>
              <a:buChar char="•"/>
              <a:defRPr/>
            </a:pPr>
            <a:r>
              <a:rPr lang="en-US" sz="2400" dirty="0" smtClean="0">
                <a:latin typeface="Calibri" charset="0"/>
                <a:ea typeface="+mn-ea"/>
                <a:cs typeface="+mn-cs"/>
              </a:rPr>
              <a:t>Implicate to Explicate Domain (Bohm)</a:t>
            </a:r>
          </a:p>
          <a:p>
            <a:pPr marL="565150" eaLnBrk="1" fontAlgn="auto" hangingPunct="1">
              <a:lnSpc>
                <a:spcPct val="80000"/>
              </a:lnSpc>
              <a:spcBef>
                <a:spcPts val="600"/>
              </a:spcBef>
              <a:spcAft>
                <a:spcPts val="1600"/>
              </a:spcAft>
              <a:buSzPct val="171000"/>
              <a:buFont typeface="Arial"/>
              <a:buChar char="•"/>
              <a:defRPr/>
            </a:pPr>
            <a:r>
              <a:rPr lang="en-US" sz="2400" dirty="0" smtClean="0">
                <a:latin typeface="Calibri" charset="0"/>
                <a:ea typeface="+mn-ea"/>
                <a:cs typeface="+mn-cs"/>
              </a:rPr>
              <a:t>Sub-quantum Akashic / Imaginal Field (Laszlo)</a:t>
            </a:r>
          </a:p>
        </p:txBody>
      </p:sp>
      <p:pic>
        <p:nvPicPr>
          <p:cNvPr id="307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450" y="1600200"/>
            <a:ext cx="22637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p:cNvSpPr txBox="1"/>
          <p:nvPr/>
        </p:nvSpPr>
        <p:spPr>
          <a:xfrm>
            <a:off x="5568950" y="2735263"/>
            <a:ext cx="2998788" cy="3621087"/>
          </a:xfrm>
          <a:prstGeom prst="rect">
            <a:avLst/>
          </a:prstGeom>
          <a:noFill/>
        </p:spPr>
        <p:txBody>
          <a:bodyPr>
            <a:spAutoFit/>
          </a:bodyPr>
          <a:lstStyle/>
          <a:p>
            <a:pPr algn="ctr" fontAlgn="auto">
              <a:spcBef>
                <a:spcPts val="0"/>
              </a:spcBef>
              <a:spcAft>
                <a:spcPts val="400"/>
              </a:spcAft>
              <a:defRPr/>
            </a:pPr>
            <a:r>
              <a:rPr lang="en-US" sz="2400" u="sng" dirty="0">
                <a:latin typeface="+mn-lt"/>
                <a:ea typeface="+mn-ea"/>
                <a:cs typeface="+mn-cs"/>
              </a:rPr>
              <a:t>Spiritual</a:t>
            </a:r>
          </a:p>
          <a:p>
            <a:pPr marL="565150" indent="-342900" fontAlgn="auto">
              <a:spcBef>
                <a:spcPts val="0"/>
              </a:spcBef>
              <a:spcAft>
                <a:spcPts val="400"/>
              </a:spcAft>
              <a:buSzPct val="171000"/>
              <a:buFont typeface="Arial"/>
              <a:buChar char="•"/>
              <a:defRPr/>
            </a:pPr>
            <a:r>
              <a:rPr lang="en-US" sz="2400" dirty="0">
                <a:latin typeface="+mn-lt"/>
                <a:ea typeface="+mn-ea"/>
                <a:cs typeface="+mn-cs"/>
              </a:rPr>
              <a:t>Holy Spirit (Christian)</a:t>
            </a:r>
          </a:p>
          <a:p>
            <a:pPr marL="565150" indent="-342900" fontAlgn="auto">
              <a:spcBef>
                <a:spcPts val="0"/>
              </a:spcBef>
              <a:spcAft>
                <a:spcPts val="400"/>
              </a:spcAft>
              <a:buSzPct val="171000"/>
              <a:buFont typeface="Arial"/>
              <a:buChar char="•"/>
              <a:defRPr/>
            </a:pPr>
            <a:r>
              <a:rPr lang="en-US" sz="2400" dirty="0">
                <a:latin typeface="+mn-lt"/>
                <a:ea typeface="+mn-ea"/>
                <a:cs typeface="+mn-cs"/>
              </a:rPr>
              <a:t>Schechinah     (Jewish)</a:t>
            </a:r>
            <a:endParaRPr lang="en-US" sz="2400" dirty="0">
              <a:latin typeface="Arial" charset="0"/>
              <a:ea typeface="+mn-ea"/>
              <a:cs typeface="Arial" charset="0"/>
              <a:sym typeface="Arial" charset="0"/>
            </a:endParaRPr>
          </a:p>
          <a:p>
            <a:pPr marL="565150" indent="-342900" fontAlgn="auto">
              <a:spcBef>
                <a:spcPts val="0"/>
              </a:spcBef>
              <a:spcAft>
                <a:spcPts val="400"/>
              </a:spcAft>
              <a:buSzPct val="171000"/>
              <a:buFont typeface="Arial"/>
              <a:buChar char="•"/>
              <a:defRPr/>
            </a:pPr>
            <a:r>
              <a:rPr lang="en-US" sz="2400" dirty="0">
                <a:latin typeface="+mn-lt"/>
                <a:ea typeface="+mn-ea"/>
                <a:cs typeface="+mn-cs"/>
              </a:rPr>
              <a:t>Illuminationism        (Islam)</a:t>
            </a:r>
          </a:p>
          <a:p>
            <a:pPr marL="565150" indent="-342900" fontAlgn="auto">
              <a:spcBef>
                <a:spcPts val="0"/>
              </a:spcBef>
              <a:spcAft>
                <a:spcPts val="400"/>
              </a:spcAft>
              <a:buSzPct val="171000"/>
              <a:buFont typeface="Arial"/>
              <a:buChar char="•"/>
              <a:defRPr/>
            </a:pPr>
            <a:r>
              <a:rPr lang="en-US" sz="2400" dirty="0">
                <a:latin typeface="+mn-lt"/>
                <a:ea typeface="+mn-ea"/>
                <a:cs typeface="+mn-cs"/>
              </a:rPr>
              <a:t>Alayavijnana (Buddhist)</a:t>
            </a:r>
            <a:endParaRPr lang="en-US" sz="2400" dirty="0">
              <a:latin typeface="Arial" charset="0"/>
              <a:ea typeface="+mn-ea"/>
              <a:cs typeface="Arial" charset="0"/>
              <a:sym typeface="Arial" charset="0"/>
            </a:endParaRPr>
          </a:p>
        </p:txBody>
      </p:sp>
      <p:sp>
        <p:nvSpPr>
          <p:cNvPr id="4" name="Date Placeholder 3"/>
          <p:cNvSpPr>
            <a:spLocks noGrp="1"/>
          </p:cNvSpPr>
          <p:nvPr>
            <p:ph type="dt" sz="quarter" idx="10"/>
          </p:nvPr>
        </p:nvSpPr>
        <p:spPr/>
        <p:txBody>
          <a:bodyPr/>
          <a:lstStyle/>
          <a:p>
            <a:pPr>
              <a:defRPr/>
            </a:pPr>
            <a:r>
              <a:rPr lang="en-US" smtClean="0"/>
              <a:t>4/22/17</a:t>
            </a:r>
            <a:endParaRPr lang="en-US" dirty="0"/>
          </a:p>
        </p:txBody>
      </p:sp>
      <p:sp>
        <p:nvSpPr>
          <p:cNvPr id="7" name="Slide Number Placeholder 6"/>
          <p:cNvSpPr>
            <a:spLocks noGrp="1"/>
          </p:cNvSpPr>
          <p:nvPr>
            <p:ph type="sldNum" sz="quarter" idx="12"/>
          </p:nvPr>
        </p:nvSpPr>
        <p:spPr/>
        <p:txBody>
          <a:bodyPr/>
          <a:lstStyle/>
          <a:p>
            <a:pPr>
              <a:defRPr/>
            </a:pPr>
            <a:fld id="{69D28D32-CE9F-584C-84ED-CFD7F0AB15AD}" type="slidenum">
              <a:rPr lang="en-US" smtClean="0"/>
              <a:pPr>
                <a:defRPr/>
              </a:pPr>
              <a:t>16</a:t>
            </a:fld>
            <a:endParaRPr lang="en-US" dirty="0"/>
          </a:p>
        </p:txBody>
      </p:sp>
    </p:spTree>
    <p:extLst>
      <p:ext uri="{BB962C8B-B14F-4D97-AF65-F5344CB8AC3E}">
        <p14:creationId xmlns:p14="http://schemas.microsoft.com/office/powerpoint/2010/main" val="14284453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1000125" y="214313"/>
            <a:ext cx="7358063" cy="2054225"/>
          </a:xfrm>
        </p:spPr>
        <p:txBody>
          <a:bodyPr rIns="28573"/>
          <a:lstStyle/>
          <a:p>
            <a:pPr marL="26988" eaLnBrk="1" hangingPunct="1"/>
            <a:r>
              <a:rPr lang="en-US" sz="3400">
                <a:latin typeface="Calibri" charset="0"/>
                <a:cs typeface="Calibri" charset="0"/>
                <a:sym typeface="Calibri" charset="0"/>
              </a:rPr>
              <a:t> Cornucopia ~ Billiard Ball </a:t>
            </a:r>
            <a:br>
              <a:rPr lang="en-US" sz="3400">
                <a:latin typeface="Calibri" charset="0"/>
                <a:cs typeface="Calibri" charset="0"/>
                <a:sym typeface="Calibri" charset="0"/>
              </a:rPr>
            </a:br>
            <a:r>
              <a:rPr lang="en-US" sz="3400">
                <a:latin typeface="Calibri" charset="0"/>
                <a:cs typeface="Calibri" charset="0"/>
                <a:sym typeface="Calibri" charset="0"/>
              </a:rPr>
              <a:t>Causality</a:t>
            </a:r>
            <a:br>
              <a:rPr lang="en-US" sz="3400">
                <a:latin typeface="Calibri" charset="0"/>
                <a:cs typeface="Calibri" charset="0"/>
                <a:sym typeface="Calibri" charset="0"/>
              </a:rPr>
            </a:br>
            <a:r>
              <a:rPr lang="en-US" sz="3200">
                <a:latin typeface="Calibri" charset="0"/>
                <a:cs typeface="Calibri" charset="0"/>
                <a:sym typeface="Calibri" charset="0"/>
              </a:rPr>
              <a:t>(“Power vs. Force”)</a:t>
            </a:r>
            <a:endParaRPr lang="en-US" sz="3200">
              <a:latin typeface="Calibri" charset="0"/>
              <a:sym typeface="Calibri" charset="0"/>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527300"/>
            <a:ext cx="2459038"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2527300"/>
            <a:ext cx="4562475"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748" name="Rectangle 4"/>
          <p:cNvSpPr>
            <a:spLocks/>
          </p:cNvSpPr>
          <p:nvPr/>
        </p:nvSpPr>
        <p:spPr bwMode="auto">
          <a:xfrm>
            <a:off x="4918075" y="3544888"/>
            <a:ext cx="72231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5100"/>
              <a:t>(~)</a:t>
            </a:r>
          </a:p>
        </p:txBody>
      </p:sp>
      <p:sp>
        <p:nvSpPr>
          <p:cNvPr id="3" name="Footer Placeholder 2"/>
          <p:cNvSpPr>
            <a:spLocks noGrp="1"/>
          </p:cNvSpPr>
          <p:nvPr>
            <p:ph type="ftr" sz="quarter" idx="11"/>
          </p:nvPr>
        </p:nvSpPr>
        <p:spPr/>
        <p:txBody>
          <a:bodyPr/>
          <a:lstStyle/>
          <a:p>
            <a:pPr>
              <a:defRPr/>
            </a:pPr>
            <a:r>
              <a:rPr lang="en-US"/>
              <a:t>OliverMarkley.com</a:t>
            </a:r>
          </a:p>
        </p:txBody>
      </p:sp>
      <p:sp>
        <p:nvSpPr>
          <p:cNvPr id="4" name="Date Placeholder 3"/>
          <p:cNvSpPr>
            <a:spLocks noGrp="1"/>
          </p:cNvSpPr>
          <p:nvPr>
            <p:ph type="dt" sz="quarter" idx="10"/>
          </p:nvPr>
        </p:nvSpPr>
        <p:spPr/>
        <p:txBody>
          <a:bodyPr/>
          <a:lstStyle/>
          <a:p>
            <a:pPr>
              <a:defRPr/>
            </a:pPr>
            <a:r>
              <a:rPr lang="en-US" smtClean="0"/>
              <a:t>4/22/17</a:t>
            </a:r>
            <a:endParaRPr lang="en-US" dirty="0"/>
          </a:p>
        </p:txBody>
      </p:sp>
      <p:sp>
        <p:nvSpPr>
          <p:cNvPr id="5" name="Slide Number Placeholder 4"/>
          <p:cNvSpPr>
            <a:spLocks noGrp="1"/>
          </p:cNvSpPr>
          <p:nvPr>
            <p:ph type="sldNum" sz="quarter" idx="12"/>
          </p:nvPr>
        </p:nvSpPr>
        <p:spPr/>
        <p:txBody>
          <a:bodyPr/>
          <a:lstStyle/>
          <a:p>
            <a:pPr>
              <a:defRPr/>
            </a:pPr>
            <a:fld id="{9010941F-2CCC-D04B-8C38-CA1816B3968D}" type="slidenum">
              <a:rPr lang="en-US" smtClean="0"/>
              <a:pPr>
                <a:defRPr/>
              </a:pPr>
              <a:t>17</a:t>
            </a:fld>
            <a:endParaRPr lang="en-US" dirty="0"/>
          </a:p>
        </p:txBody>
      </p:sp>
    </p:spTree>
    <p:extLst>
      <p:ext uri="{BB962C8B-B14F-4D97-AF65-F5344CB8AC3E}">
        <p14:creationId xmlns:p14="http://schemas.microsoft.com/office/powerpoint/2010/main" val="858649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6"/>
          <p:cNvSpPr>
            <a:spLocks noGrp="1"/>
          </p:cNvSpPr>
          <p:nvPr>
            <p:ph type="title"/>
          </p:nvPr>
        </p:nvSpPr>
        <p:spPr/>
        <p:txBody>
          <a:bodyPr/>
          <a:lstStyle/>
          <a:p>
            <a:pPr eaLnBrk="1" hangingPunct="1"/>
            <a:r>
              <a:rPr lang="en-US" dirty="0">
                <a:latin typeface="Calibri" charset="0"/>
              </a:rPr>
              <a:t>Integrative Foresight</a:t>
            </a:r>
          </a:p>
        </p:txBody>
      </p:sp>
      <p:sp>
        <p:nvSpPr>
          <p:cNvPr id="5" name="Footer Placeholder 4"/>
          <p:cNvSpPr>
            <a:spLocks noGrp="1"/>
          </p:cNvSpPr>
          <p:nvPr>
            <p:ph type="ftr" sz="quarter" idx="11"/>
          </p:nvPr>
        </p:nvSpPr>
        <p:spPr/>
        <p:txBody>
          <a:bodyPr/>
          <a:lstStyle/>
          <a:p>
            <a:pPr>
              <a:defRPr/>
            </a:pPr>
            <a:r>
              <a:rPr lang="en-US"/>
              <a:t>OliverMarkley.com</a:t>
            </a:r>
          </a:p>
        </p:txBody>
      </p:sp>
      <p:sp>
        <p:nvSpPr>
          <p:cNvPr id="32771" name="TextBox 7"/>
          <p:cNvSpPr txBox="1">
            <a:spLocks noChangeArrowheads="1"/>
          </p:cNvSpPr>
          <p:nvPr/>
        </p:nvSpPr>
        <p:spPr bwMode="auto">
          <a:xfrm>
            <a:off x="1365250" y="1706563"/>
            <a:ext cx="3108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a:p>
            <a:pPr eaLnBrk="1" hangingPunct="1"/>
            <a:endParaRPr lang="en-US" sz="1800"/>
          </a:p>
        </p:txBody>
      </p:sp>
      <p:graphicFrame>
        <p:nvGraphicFramePr>
          <p:cNvPr id="9" name="Table 8"/>
          <p:cNvGraphicFramePr>
            <a:graphicFrameLocks noGrp="1"/>
          </p:cNvGraphicFramePr>
          <p:nvPr/>
        </p:nvGraphicFramePr>
        <p:xfrm>
          <a:off x="4833938" y="1397000"/>
          <a:ext cx="3556000" cy="3460751"/>
        </p:xfrm>
        <a:graphic>
          <a:graphicData uri="http://schemas.openxmlformats.org/drawingml/2006/table">
            <a:tbl>
              <a:tblPr firstRow="1" bandRow="1">
                <a:tableStyleId>{D7AC3CCA-C797-4891-BE02-D94E43425B78}</a:tableStyleId>
              </a:tblPr>
              <a:tblGrid>
                <a:gridCol w="3556000"/>
              </a:tblGrid>
              <a:tr h="1029713">
                <a:tc>
                  <a:txBody>
                    <a:bodyPr/>
                    <a:lstStyle/>
                    <a:p>
                      <a:pPr marL="0" marR="0" indent="0" algn="ctr" defTabSz="457200" rtl="0" eaLnBrk="1" fontAlgn="auto" latinLnBrk="0" hangingPunct="1">
                        <a:lnSpc>
                          <a:spcPct val="200000"/>
                        </a:lnSpc>
                        <a:spcBef>
                          <a:spcPts val="1200"/>
                        </a:spcBef>
                        <a:spcAft>
                          <a:spcPts val="1200"/>
                        </a:spcAft>
                        <a:buClrTx/>
                        <a:buSzTx/>
                        <a:buFontTx/>
                        <a:buNone/>
                        <a:tabLst/>
                        <a:defRPr/>
                      </a:pPr>
                      <a:endParaRPr lang="en-US" sz="2200" kern="1200" dirty="0" smtClean="0">
                        <a:effectLst/>
                      </a:endParaRPr>
                    </a:p>
                  </a:txBody>
                  <a:tcPr marL="68571" marR="68571" marT="0" marB="0"/>
                </a:tc>
              </a:tr>
              <a:tr h="385613">
                <a:tc>
                  <a:txBody>
                    <a:bodyPr/>
                    <a:lstStyle/>
                    <a:p>
                      <a:pPr marL="0" marR="0" indent="0" algn="ctr" defTabSz="457200" rtl="0" eaLnBrk="1" fontAlgn="auto" latinLnBrk="0" hangingPunct="1">
                        <a:lnSpc>
                          <a:spcPct val="115000"/>
                        </a:lnSpc>
                        <a:spcBef>
                          <a:spcPts val="200"/>
                        </a:spcBef>
                        <a:spcAft>
                          <a:spcPts val="1200"/>
                        </a:spcAft>
                        <a:buClrTx/>
                        <a:buSzTx/>
                        <a:buFontTx/>
                        <a:buNone/>
                        <a:tabLst/>
                        <a:defRPr/>
                      </a:pPr>
                      <a:r>
                        <a:rPr lang="en-US" sz="2200" dirty="0" smtClean="0">
                          <a:effectLst/>
                          <a:latin typeface="Arial"/>
                          <a:ea typeface="Cambria"/>
                          <a:cs typeface="Times New Roman"/>
                        </a:rPr>
                        <a:t>Billiard Ball Causality</a:t>
                      </a:r>
                    </a:p>
                  </a:txBody>
                  <a:tcPr marL="68571" marR="68571" marT="0" marB="0"/>
                </a:tc>
              </a:tr>
              <a:tr h="385613">
                <a:tc>
                  <a:txBody>
                    <a:bodyPr/>
                    <a:lstStyle/>
                    <a:p>
                      <a:pPr marL="0" marR="0" indent="0" algn="ctr" defTabSz="457200" rtl="0" eaLnBrk="1" fontAlgn="auto" latinLnBrk="0" hangingPunct="1">
                        <a:lnSpc>
                          <a:spcPct val="115000"/>
                        </a:lnSpc>
                        <a:spcBef>
                          <a:spcPts val="200"/>
                        </a:spcBef>
                        <a:spcAft>
                          <a:spcPts val="1200"/>
                        </a:spcAft>
                        <a:buClrTx/>
                        <a:buSzTx/>
                        <a:buFontTx/>
                        <a:buNone/>
                        <a:tabLst/>
                        <a:defRPr/>
                      </a:pPr>
                      <a:r>
                        <a:rPr lang="en-US" sz="2200" kern="1200" dirty="0" smtClean="0">
                          <a:effectLst/>
                        </a:rPr>
                        <a:t>Active Volition / Willful / Yang</a:t>
                      </a:r>
                      <a:endParaRPr lang="en-US" sz="2200" dirty="0" smtClean="0">
                        <a:effectLst/>
                        <a:latin typeface="Arial"/>
                        <a:ea typeface="Cambria"/>
                        <a:cs typeface="Times New Roman"/>
                      </a:endParaRPr>
                    </a:p>
                  </a:txBody>
                  <a:tcPr marL="68571" marR="68571" marT="0" marB="0"/>
                </a:tc>
              </a:tr>
              <a:tr h="385613">
                <a:tc>
                  <a:txBody>
                    <a:bodyPr/>
                    <a:lstStyle/>
                    <a:p>
                      <a:pPr marL="0" marR="0" algn="ctr">
                        <a:lnSpc>
                          <a:spcPct val="115000"/>
                        </a:lnSpc>
                        <a:spcBef>
                          <a:spcPts val="200"/>
                        </a:spcBef>
                        <a:spcAft>
                          <a:spcPts val="1200"/>
                        </a:spcAft>
                      </a:pPr>
                      <a:r>
                        <a:rPr lang="en-US" sz="2200" kern="1200" dirty="0" smtClean="0">
                          <a:effectLst/>
                        </a:rPr>
                        <a:t>Expressive</a:t>
                      </a:r>
                      <a:endParaRPr lang="en-US" sz="2200" dirty="0">
                        <a:effectLst/>
                        <a:latin typeface="Arial"/>
                        <a:ea typeface="Cambria"/>
                        <a:cs typeface="Times New Roman"/>
                      </a:endParaRPr>
                    </a:p>
                  </a:txBody>
                  <a:tcPr marL="68571" marR="68571" marT="0" marB="0"/>
                </a:tc>
              </a:tr>
              <a:tr h="385613">
                <a:tc>
                  <a:txBody>
                    <a:bodyPr/>
                    <a:lstStyle/>
                    <a:p>
                      <a:pPr marL="0" marR="0" indent="0" algn="ctr" defTabSz="457200" rtl="0" eaLnBrk="1" fontAlgn="auto" latinLnBrk="0" hangingPunct="1">
                        <a:lnSpc>
                          <a:spcPct val="115000"/>
                        </a:lnSpc>
                        <a:spcBef>
                          <a:spcPts val="200"/>
                        </a:spcBef>
                        <a:spcAft>
                          <a:spcPts val="1200"/>
                        </a:spcAft>
                        <a:buClrTx/>
                        <a:buSzTx/>
                        <a:buFontTx/>
                        <a:buNone/>
                        <a:tabLst/>
                        <a:defRPr/>
                      </a:pPr>
                      <a:r>
                        <a:rPr lang="en-US" sz="2200" kern="1200" dirty="0" smtClean="0">
                          <a:effectLst/>
                        </a:rPr>
                        <a:t>Imaginative Visualizing</a:t>
                      </a:r>
                      <a:endParaRPr lang="en-US" sz="2200" dirty="0" smtClean="0">
                        <a:effectLst/>
                        <a:latin typeface="Arial"/>
                        <a:ea typeface="Cambria"/>
                        <a:cs typeface="Times New Roman"/>
                      </a:endParaRPr>
                    </a:p>
                  </a:txBody>
                  <a:tcPr marL="68571" marR="68571" marT="0" marB="0"/>
                </a:tc>
              </a:tr>
              <a:tr h="502973">
                <a:tc>
                  <a:txBody>
                    <a:bodyPr/>
                    <a:lstStyle/>
                    <a:p>
                      <a:pPr marL="0" marR="0" algn="ctr">
                        <a:lnSpc>
                          <a:spcPct val="150000"/>
                        </a:lnSpc>
                        <a:spcBef>
                          <a:spcPts val="0"/>
                        </a:spcBef>
                        <a:spcAft>
                          <a:spcPts val="0"/>
                        </a:spcAft>
                      </a:pPr>
                      <a:r>
                        <a:rPr lang="en-US" sz="2200" kern="1200" dirty="0" smtClean="0">
                          <a:effectLst/>
                        </a:rPr>
                        <a:t>Rational Thinking</a:t>
                      </a:r>
                      <a:endParaRPr lang="en-US" sz="2200" dirty="0">
                        <a:effectLst/>
                        <a:latin typeface="Arial"/>
                        <a:ea typeface="Cambria"/>
                        <a:cs typeface="Times New Roman"/>
                      </a:endParaRPr>
                    </a:p>
                  </a:txBody>
                  <a:tcPr marL="68571" marR="68571" marT="0" marB="0"/>
                </a:tc>
              </a:tr>
              <a:tr h="385613">
                <a:tc>
                  <a:txBody>
                    <a:bodyPr/>
                    <a:lstStyle/>
                    <a:p>
                      <a:pPr marL="0" marR="0" algn="ctr">
                        <a:lnSpc>
                          <a:spcPct val="115000"/>
                        </a:lnSpc>
                        <a:spcBef>
                          <a:spcPts val="200"/>
                        </a:spcBef>
                        <a:spcAft>
                          <a:spcPts val="1200"/>
                        </a:spcAft>
                      </a:pPr>
                      <a:r>
                        <a:rPr lang="en-US" sz="2200" kern="1200" dirty="0" smtClean="0">
                          <a:effectLst/>
                        </a:rPr>
                        <a:t>Conventional </a:t>
                      </a:r>
                      <a:r>
                        <a:rPr lang="en-US" sz="2200" kern="1200" dirty="0">
                          <a:effectLst/>
                        </a:rPr>
                        <a:t>Foresight</a:t>
                      </a:r>
                      <a:endParaRPr lang="en-US" sz="2200" dirty="0">
                        <a:effectLst/>
                        <a:latin typeface="Arial"/>
                        <a:ea typeface="Cambria"/>
                        <a:cs typeface="Times New Roman"/>
                      </a:endParaRPr>
                    </a:p>
                  </a:txBody>
                  <a:tcPr marL="68571" marR="68571" marT="0" marB="0"/>
                </a:tc>
              </a:tr>
            </a:tbl>
          </a:graphicData>
        </a:graphic>
      </p:graphicFrame>
      <p:pic>
        <p:nvPicPr>
          <p:cNvPr id="327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488" y="1417638"/>
            <a:ext cx="731837"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13" name="Table 12"/>
          <p:cNvGraphicFramePr>
            <a:graphicFrameLocks noGrp="1"/>
          </p:cNvGraphicFramePr>
          <p:nvPr/>
        </p:nvGraphicFramePr>
        <p:xfrm>
          <a:off x="457200" y="1397000"/>
          <a:ext cx="3486150" cy="3521075"/>
        </p:xfrm>
        <a:graphic>
          <a:graphicData uri="http://schemas.openxmlformats.org/drawingml/2006/table">
            <a:tbl>
              <a:tblPr firstRow="1" bandRow="1">
                <a:tableStyleId>{D7AC3CCA-C797-4891-BE02-D94E43425B78}</a:tableStyleId>
              </a:tblPr>
              <a:tblGrid>
                <a:gridCol w="3486150"/>
              </a:tblGrid>
              <a:tr h="1048736">
                <a:tc>
                  <a:txBody>
                    <a:bodyPr/>
                    <a:lstStyle/>
                    <a:p>
                      <a:pPr algn="ctr"/>
                      <a:endParaRPr lang="en-US" sz="1800" dirty="0"/>
                    </a:p>
                  </a:txBody>
                  <a:tcPr marL="91452" marR="91452" marT="45728" marB="45728"/>
                </a:tc>
              </a:tr>
              <a:tr h="426791">
                <a:tc>
                  <a:txBody>
                    <a:bodyPr/>
                    <a:lstStyle/>
                    <a:p>
                      <a:pPr algn="ctr"/>
                      <a:r>
                        <a:rPr lang="en-US" sz="2200" dirty="0" smtClean="0"/>
                        <a:t>Cornucopia Causality</a:t>
                      </a:r>
                      <a:endParaRPr lang="en-US" sz="2200" dirty="0"/>
                    </a:p>
                  </a:txBody>
                  <a:tcPr marL="91452" marR="91452" marT="45728" marB="45728"/>
                </a:tc>
              </a:tr>
              <a:tr h="385636">
                <a:tc>
                  <a:txBody>
                    <a:bodyPr/>
                    <a:lstStyle/>
                    <a:p>
                      <a:pPr marL="0" marR="0" indent="0" algn="ctr" defTabSz="457200" rtl="0" eaLnBrk="1" fontAlgn="auto" latinLnBrk="0" hangingPunct="1">
                        <a:lnSpc>
                          <a:spcPct val="115000"/>
                        </a:lnSpc>
                        <a:spcBef>
                          <a:spcPts val="200"/>
                        </a:spcBef>
                        <a:spcAft>
                          <a:spcPts val="1200"/>
                        </a:spcAft>
                        <a:buClrTx/>
                        <a:buSzTx/>
                        <a:buFontTx/>
                        <a:buNone/>
                        <a:tabLst/>
                        <a:defRPr/>
                      </a:pPr>
                      <a:r>
                        <a:rPr lang="en-US" sz="2200" kern="1200" dirty="0" smtClean="0">
                          <a:effectLst/>
                        </a:rPr>
                        <a:t>Passive Volition / Willing /Yin</a:t>
                      </a:r>
                      <a:endParaRPr lang="en-US" sz="2200" dirty="0" smtClean="0">
                        <a:effectLst/>
                        <a:latin typeface="Arial"/>
                        <a:ea typeface="Cambria"/>
                        <a:cs typeface="Times New Roman"/>
                      </a:endParaRPr>
                    </a:p>
                  </a:txBody>
                  <a:tcPr marL="68585" marR="68585" marT="0" marB="0"/>
                </a:tc>
              </a:tr>
              <a:tr h="385636">
                <a:tc>
                  <a:txBody>
                    <a:bodyPr/>
                    <a:lstStyle/>
                    <a:p>
                      <a:pPr marL="0" marR="0" algn="ctr">
                        <a:lnSpc>
                          <a:spcPct val="115000"/>
                        </a:lnSpc>
                        <a:spcBef>
                          <a:spcPts val="200"/>
                        </a:spcBef>
                        <a:spcAft>
                          <a:spcPts val="1200"/>
                        </a:spcAft>
                      </a:pPr>
                      <a:r>
                        <a:rPr lang="en-US" sz="2200" kern="1200" dirty="0">
                          <a:effectLst/>
                        </a:rPr>
                        <a:t>Receptive</a:t>
                      </a:r>
                      <a:endParaRPr lang="en-US" sz="2200" dirty="0">
                        <a:effectLst/>
                        <a:latin typeface="Arial"/>
                        <a:ea typeface="Cambria"/>
                        <a:cs typeface="Times New Roman"/>
                      </a:endParaRPr>
                    </a:p>
                  </a:txBody>
                  <a:tcPr marL="68585" marR="68585" marT="0" marB="0"/>
                </a:tc>
              </a:tr>
              <a:tr h="385636">
                <a:tc>
                  <a:txBody>
                    <a:bodyPr/>
                    <a:lstStyle/>
                    <a:p>
                      <a:pPr marL="0" marR="0" indent="0" algn="ctr" defTabSz="457200" rtl="0" eaLnBrk="1" fontAlgn="auto" latinLnBrk="0" hangingPunct="1">
                        <a:lnSpc>
                          <a:spcPct val="115000"/>
                        </a:lnSpc>
                        <a:spcBef>
                          <a:spcPts val="200"/>
                        </a:spcBef>
                        <a:spcAft>
                          <a:spcPts val="1200"/>
                        </a:spcAft>
                        <a:buClrTx/>
                        <a:buSzTx/>
                        <a:buFontTx/>
                        <a:buNone/>
                        <a:tabLst/>
                        <a:defRPr/>
                      </a:pPr>
                      <a:r>
                        <a:rPr lang="en-US" sz="2200" kern="1200" dirty="0" smtClean="0">
                          <a:effectLst/>
                        </a:rPr>
                        <a:t>Imaginal Visioning</a:t>
                      </a:r>
                      <a:endParaRPr lang="en-US" sz="2200" dirty="0" smtClean="0">
                        <a:effectLst/>
                        <a:latin typeface="Arial"/>
                        <a:ea typeface="Cambria"/>
                        <a:cs typeface="Times New Roman"/>
                      </a:endParaRPr>
                    </a:p>
                  </a:txBody>
                  <a:tcPr marL="68585" marR="68585" marT="0" marB="0"/>
                </a:tc>
              </a:tr>
              <a:tr h="503004">
                <a:tc>
                  <a:txBody>
                    <a:bodyPr/>
                    <a:lstStyle/>
                    <a:p>
                      <a:pPr marL="0" marR="0" algn="ctr">
                        <a:lnSpc>
                          <a:spcPct val="150000"/>
                        </a:lnSpc>
                        <a:spcBef>
                          <a:spcPts val="0"/>
                        </a:spcBef>
                        <a:spcAft>
                          <a:spcPts val="0"/>
                        </a:spcAft>
                      </a:pPr>
                      <a:r>
                        <a:rPr lang="en-US" sz="2200" kern="1200" dirty="0" smtClean="0">
                          <a:effectLst/>
                        </a:rPr>
                        <a:t>Intuitive Feeling</a:t>
                      </a:r>
                      <a:endParaRPr lang="en-US" sz="2200" dirty="0">
                        <a:effectLst/>
                        <a:latin typeface="Arial"/>
                        <a:ea typeface="Cambria"/>
                        <a:cs typeface="Times New Roman"/>
                      </a:endParaRPr>
                    </a:p>
                  </a:txBody>
                  <a:tcPr marL="68585" marR="68585" marT="0" marB="0"/>
                </a:tc>
              </a:tr>
              <a:tr h="385636">
                <a:tc>
                  <a:txBody>
                    <a:bodyPr/>
                    <a:lstStyle/>
                    <a:p>
                      <a:pPr marL="0" marR="0" algn="ctr">
                        <a:lnSpc>
                          <a:spcPct val="115000"/>
                        </a:lnSpc>
                        <a:spcBef>
                          <a:spcPts val="200"/>
                        </a:spcBef>
                        <a:spcAft>
                          <a:spcPts val="1200"/>
                        </a:spcAft>
                      </a:pPr>
                      <a:r>
                        <a:rPr lang="en-US" sz="2200" kern="1200" dirty="0">
                          <a:effectLst/>
                        </a:rPr>
                        <a:t>Prophetic Foresight</a:t>
                      </a:r>
                      <a:endParaRPr lang="en-US" sz="2200" dirty="0">
                        <a:effectLst/>
                        <a:latin typeface="Arial"/>
                        <a:ea typeface="Cambria"/>
                        <a:cs typeface="Times New Roman"/>
                      </a:endParaRPr>
                    </a:p>
                  </a:txBody>
                  <a:tcPr marL="68585" marR="68585" marT="0" marB="0"/>
                </a:tc>
              </a:tr>
            </a:tbl>
          </a:graphicData>
        </a:graphic>
      </p:graphicFrame>
      <p:pic>
        <p:nvPicPr>
          <p:cNvPr id="328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775" y="1417638"/>
            <a:ext cx="15208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 name="Rectangle 16"/>
          <p:cNvSpPr/>
          <p:nvPr/>
        </p:nvSpPr>
        <p:spPr>
          <a:xfrm>
            <a:off x="4028194" y="2123279"/>
            <a:ext cx="805639" cy="1569660"/>
          </a:xfrm>
          <a:prstGeom prst="rect">
            <a:avLst/>
          </a:prstGeom>
        </p:spPr>
        <p:txBody>
          <a:bodyPr>
            <a:spAutoFit/>
          </a:bodyPr>
          <a:lstStyle/>
          <a:p>
            <a:pPr algn="ctr" fontAlgn="auto">
              <a:spcBef>
                <a:spcPts val="0"/>
              </a:spcBef>
              <a:spcAft>
                <a:spcPts val="0"/>
              </a:spcAft>
              <a:defRPr/>
            </a:pPr>
            <a:r>
              <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a:t>
            </a:r>
          </a:p>
        </p:txBody>
      </p:sp>
      <p:sp>
        <p:nvSpPr>
          <p:cNvPr id="32811" name="TextBox 17"/>
          <p:cNvSpPr txBox="1">
            <a:spLocks noChangeArrowheads="1"/>
          </p:cNvSpPr>
          <p:nvPr/>
        </p:nvSpPr>
        <p:spPr bwMode="auto">
          <a:xfrm>
            <a:off x="457200" y="5080000"/>
            <a:ext cx="79327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t>Eventually, reintegrating reason and intuition may prove to be one of the primary contributions of systems thinking.</a:t>
            </a:r>
          </a:p>
          <a:p>
            <a:pPr algn="r" eaLnBrk="1" hangingPunct="1"/>
            <a:r>
              <a:rPr lang="en-US"/>
              <a:t>Peter Senge</a:t>
            </a:r>
          </a:p>
          <a:p>
            <a:pPr eaLnBrk="1" hangingPunct="1"/>
            <a:endParaRPr lang="en-US" sz="1800"/>
          </a:p>
        </p:txBody>
      </p:sp>
      <p:sp>
        <p:nvSpPr>
          <p:cNvPr id="3" name="Date Placeholder 2"/>
          <p:cNvSpPr>
            <a:spLocks noGrp="1"/>
          </p:cNvSpPr>
          <p:nvPr>
            <p:ph type="dt" sz="quarter" idx="10"/>
          </p:nvPr>
        </p:nvSpPr>
        <p:spPr/>
        <p:txBody>
          <a:bodyPr/>
          <a:lstStyle/>
          <a:p>
            <a:pPr>
              <a:defRPr/>
            </a:pPr>
            <a:r>
              <a:rPr lang="en-US" smtClean="0"/>
              <a:t>4/22/17</a:t>
            </a:r>
            <a:endParaRPr lang="en-US" dirty="0"/>
          </a:p>
        </p:txBody>
      </p:sp>
      <p:sp>
        <p:nvSpPr>
          <p:cNvPr id="4" name="Slide Number Placeholder 3"/>
          <p:cNvSpPr>
            <a:spLocks noGrp="1"/>
          </p:cNvSpPr>
          <p:nvPr>
            <p:ph type="sldNum" sz="quarter" idx="12"/>
          </p:nvPr>
        </p:nvSpPr>
        <p:spPr/>
        <p:txBody>
          <a:bodyPr/>
          <a:lstStyle/>
          <a:p>
            <a:pPr>
              <a:defRPr/>
            </a:pPr>
            <a:fld id="{FB53156E-CBB5-CB4C-B632-E1858555CC56}" type="slidenum">
              <a:rPr lang="en-US" smtClean="0"/>
              <a:pPr>
                <a:defRPr/>
              </a:pPr>
              <a:t>18</a:t>
            </a:fld>
            <a:endParaRPr lang="en-US" dirty="0"/>
          </a:p>
        </p:txBody>
      </p:sp>
    </p:spTree>
    <p:extLst>
      <p:ext uri="{BB962C8B-B14F-4D97-AF65-F5344CB8AC3E}">
        <p14:creationId xmlns:p14="http://schemas.microsoft.com/office/powerpoint/2010/main" val="6492089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title"/>
          </p:nvPr>
        </p:nvSpPr>
        <p:spPr>
          <a:xfrm>
            <a:off x="254000" y="274638"/>
            <a:ext cx="8693150" cy="1143000"/>
          </a:xfrm>
        </p:spPr>
        <p:txBody>
          <a:bodyPr rtlCol="0">
            <a:normAutofit fontScale="90000"/>
          </a:bodyPr>
          <a:lstStyle/>
          <a:p>
            <a:pPr eaLnBrk="1" fontAlgn="auto" hangingPunct="1">
              <a:spcAft>
                <a:spcPts val="0"/>
              </a:spcAft>
              <a:defRPr/>
            </a:pPr>
            <a:r>
              <a:rPr lang="en-US" dirty="0" smtClean="0">
                <a:latin typeface="Calibri" charset="0"/>
                <a:ea typeface="+mj-ea"/>
                <a:cs typeface="+mj-cs"/>
              </a:rPr>
              <a:t>Historical Listing of my</a:t>
            </a:r>
            <a:br>
              <a:rPr lang="en-US" dirty="0" smtClean="0">
                <a:latin typeface="Calibri" charset="0"/>
                <a:ea typeface="+mj-ea"/>
                <a:cs typeface="+mj-cs"/>
              </a:rPr>
            </a:br>
            <a:r>
              <a:rPr lang="en-US" dirty="0" smtClean="0">
                <a:latin typeface="Calibri" charset="0"/>
                <a:ea typeface="+mj-ea"/>
                <a:cs typeface="+mj-cs"/>
              </a:rPr>
              <a:t>Visioning Publications</a:t>
            </a:r>
          </a:p>
        </p:txBody>
      </p:sp>
      <p:sp>
        <p:nvSpPr>
          <p:cNvPr id="3" name="Content Placeholder 2"/>
          <p:cNvSpPr>
            <a:spLocks noGrp="1"/>
          </p:cNvSpPr>
          <p:nvPr>
            <p:ph idx="1"/>
          </p:nvPr>
        </p:nvSpPr>
        <p:spPr>
          <a:xfrm>
            <a:off x="457200" y="1600200"/>
            <a:ext cx="8229600" cy="4756150"/>
          </a:xfrm>
        </p:spPr>
        <p:txBody>
          <a:bodyPr rtlCol="0">
            <a:normAutofit fontScale="92500"/>
          </a:bodyPr>
          <a:lstStyle/>
          <a:p>
            <a:pPr eaLnBrk="1" fontAlgn="auto" hangingPunct="1">
              <a:spcAft>
                <a:spcPts val="0"/>
              </a:spcAft>
              <a:buFont typeface="Arial"/>
              <a:buChar char="•"/>
              <a:defRPr/>
            </a:pPr>
            <a:r>
              <a:rPr lang="en-US" sz="2400" dirty="0">
                <a:ea typeface="+mn-ea"/>
                <a:cs typeface="+mn-cs"/>
                <a:hlinkClick r:id="rId3" action="ppaction://hlinkfile"/>
              </a:rPr>
              <a:t>Using Depth Intuition Methods for Creative Problem Solving and Strategic Innovation</a:t>
            </a:r>
            <a:r>
              <a:rPr lang="en-US" sz="2400" dirty="0">
                <a:ea typeface="+mn-ea"/>
                <a:cs typeface="+mn-cs"/>
              </a:rPr>
              <a:t> (1988/1992</a:t>
            </a:r>
            <a:r>
              <a:rPr lang="en-US" sz="2400" dirty="0" smtClean="0">
                <a:ea typeface="+mn-ea"/>
                <a:cs typeface="+mn-cs"/>
              </a:rPr>
              <a:t>)</a:t>
            </a:r>
          </a:p>
          <a:p>
            <a:pPr eaLnBrk="1" fontAlgn="auto" hangingPunct="1">
              <a:spcAft>
                <a:spcPts val="0"/>
              </a:spcAft>
              <a:buFont typeface="Arial"/>
              <a:buChar char="•"/>
              <a:defRPr/>
            </a:pPr>
            <a:r>
              <a:rPr lang="en-US" sz="2400" dirty="0">
                <a:ea typeface="+mn-ea"/>
                <a:cs typeface="+mn-cs"/>
                <a:hlinkClick r:id="rId4"/>
              </a:rPr>
              <a:t>Experiencing the Needs of Future Generations </a:t>
            </a:r>
            <a:r>
              <a:rPr lang="en-US" sz="2400" dirty="0">
                <a:ea typeface="+mn-ea"/>
                <a:cs typeface="+mn-cs"/>
              </a:rPr>
              <a:t>(1994)</a:t>
            </a:r>
          </a:p>
          <a:p>
            <a:pPr eaLnBrk="1" fontAlgn="auto" hangingPunct="1">
              <a:spcAft>
                <a:spcPts val="0"/>
              </a:spcAft>
              <a:buFont typeface="Arial"/>
              <a:buChar char="•"/>
              <a:defRPr/>
            </a:pPr>
            <a:r>
              <a:rPr lang="en-US" sz="2400" dirty="0">
                <a:ea typeface="+mn-ea"/>
                <a:cs typeface="+mn-cs"/>
                <a:hlinkClick r:id="rId5"/>
              </a:rPr>
              <a:t>Mental Time Travel: A Practical Tool for Looking Ahead </a:t>
            </a:r>
            <a:r>
              <a:rPr lang="en-US" sz="2400" dirty="0" smtClean="0">
                <a:ea typeface="+mn-ea"/>
                <a:cs typeface="+mn-cs"/>
              </a:rPr>
              <a:t>(</a:t>
            </a:r>
            <a:r>
              <a:rPr lang="en-US" sz="2400" dirty="0">
                <a:ea typeface="+mn-ea"/>
                <a:cs typeface="+mn-cs"/>
              </a:rPr>
              <a:t>1994/2007</a:t>
            </a:r>
            <a:r>
              <a:rPr lang="en-US" sz="2400" dirty="0" smtClean="0">
                <a:ea typeface="+mn-ea"/>
                <a:cs typeface="+mn-cs"/>
              </a:rPr>
              <a:t>)</a:t>
            </a:r>
            <a:endParaRPr lang="en-US" sz="2400" dirty="0" smtClean="0">
              <a:ea typeface="+mn-ea"/>
              <a:cs typeface="+mn-cs"/>
              <a:hlinkClick r:id="rId6"/>
            </a:endParaRPr>
          </a:p>
          <a:p>
            <a:pPr eaLnBrk="1" fontAlgn="auto" hangingPunct="1">
              <a:spcAft>
                <a:spcPts val="0"/>
              </a:spcAft>
              <a:buFont typeface="Arial"/>
              <a:buChar char="•"/>
              <a:defRPr/>
            </a:pPr>
            <a:r>
              <a:rPr lang="en-US" sz="2400" dirty="0" smtClean="0">
                <a:ea typeface="+mn-ea"/>
                <a:cs typeface="+mn-cs"/>
                <a:hlinkClick r:id="rId6"/>
              </a:rPr>
              <a:t>Visionary Futures: Guided Cognitive Imagery for Teaching and Learning about the Future</a:t>
            </a:r>
            <a:r>
              <a:rPr lang="en-US" sz="2400" dirty="0" smtClean="0">
                <a:ea typeface="+mn-ea"/>
                <a:cs typeface="+mn-cs"/>
              </a:rPr>
              <a:t> (1998)</a:t>
            </a:r>
          </a:p>
          <a:p>
            <a:pPr eaLnBrk="1" fontAlgn="auto" hangingPunct="1">
              <a:spcAft>
                <a:spcPts val="0"/>
              </a:spcAft>
              <a:buFont typeface="Wingdings" charset="2"/>
              <a:buChar char="Ø"/>
              <a:defRPr/>
            </a:pPr>
            <a:r>
              <a:rPr lang="en-US" sz="2400" dirty="0">
                <a:ea typeface="+mn-ea"/>
                <a:cs typeface="+mn-cs"/>
                <a:hlinkClick r:id="rId7"/>
              </a:rPr>
              <a:t>Imaginal Visioning for Prophetic Foresight </a:t>
            </a:r>
            <a:endParaRPr lang="en-US" sz="2400" dirty="0">
              <a:ea typeface="+mn-ea"/>
              <a:cs typeface="+mn-cs"/>
            </a:endParaRPr>
          </a:p>
          <a:p>
            <a:pPr marL="0" indent="0" eaLnBrk="1" fontAlgn="auto" hangingPunct="1">
              <a:spcAft>
                <a:spcPts val="0"/>
              </a:spcAft>
              <a:buFont typeface="Arial"/>
              <a:buNone/>
              <a:defRPr/>
            </a:pPr>
            <a:r>
              <a:rPr lang="en-US" sz="2400" dirty="0">
                <a:ea typeface="+mn-ea"/>
                <a:cs typeface="+mn-cs"/>
              </a:rPr>
              <a:t>    </a:t>
            </a:r>
            <a:r>
              <a:rPr lang="en-US" sz="2400" b="1" dirty="0">
                <a:ea typeface="+mn-ea"/>
                <a:cs typeface="+mn-cs"/>
              </a:rPr>
              <a:t> </a:t>
            </a:r>
            <a:r>
              <a:rPr lang="en-US" sz="2400" dirty="0" smtClean="0">
                <a:ea typeface="+mn-ea"/>
                <a:cs typeface="+mn-cs"/>
              </a:rPr>
              <a:t>[</a:t>
            </a:r>
            <a:r>
              <a:rPr lang="en-US" sz="2400" b="1" dirty="0" smtClean="0">
                <a:ea typeface="+mn-ea"/>
                <a:cs typeface="+mn-cs"/>
                <a:hlinkClick r:id="rId8"/>
              </a:rPr>
              <a:t>Expanded </a:t>
            </a:r>
            <a:r>
              <a:rPr lang="en-US" sz="2400" b="1" dirty="0">
                <a:ea typeface="+mn-ea"/>
                <a:cs typeface="+mn-cs"/>
                <a:hlinkClick r:id="rId8"/>
              </a:rPr>
              <a:t>Pre-</a:t>
            </a:r>
            <a:r>
              <a:rPr lang="en-US" sz="2400" b="1" dirty="0" smtClean="0">
                <a:ea typeface="+mn-ea"/>
                <a:cs typeface="+mn-cs"/>
                <a:hlinkClick r:id="rId8"/>
              </a:rPr>
              <a:t>print</a:t>
            </a:r>
            <a:r>
              <a:rPr lang="en-US" sz="2400" dirty="0" smtClean="0">
                <a:ea typeface="+mn-ea"/>
                <a:cs typeface="+mn-cs"/>
              </a:rPr>
              <a:t>]</a:t>
            </a:r>
            <a:r>
              <a:rPr lang="en-US" sz="2400" b="1" dirty="0" smtClean="0">
                <a:ea typeface="+mn-ea"/>
                <a:cs typeface="+mn-cs"/>
              </a:rPr>
              <a:t>, </a:t>
            </a:r>
            <a:r>
              <a:rPr lang="en-US" sz="2400" dirty="0" smtClean="0">
                <a:ea typeface="+mn-ea"/>
                <a:cs typeface="+mn-cs"/>
                <a:hlinkClick r:id="rId9"/>
              </a:rPr>
              <a:t>YouTube Video </a:t>
            </a:r>
            <a:r>
              <a:rPr lang="en-US" sz="2400" dirty="0" smtClean="0">
                <a:ea typeface="+mn-ea"/>
                <a:cs typeface="+mn-cs"/>
              </a:rPr>
              <a:t>(</a:t>
            </a:r>
            <a:r>
              <a:rPr lang="en-US" sz="2400" dirty="0">
                <a:ea typeface="+mn-ea"/>
                <a:cs typeface="+mn-cs"/>
              </a:rPr>
              <a:t>2012</a:t>
            </a:r>
            <a:r>
              <a:rPr lang="en-US" sz="2400" dirty="0" smtClean="0">
                <a:ea typeface="+mn-ea"/>
                <a:cs typeface="+mn-cs"/>
              </a:rPr>
              <a:t>)</a:t>
            </a:r>
          </a:p>
          <a:p>
            <a:pPr eaLnBrk="1" fontAlgn="auto" hangingPunct="1">
              <a:spcAft>
                <a:spcPts val="0"/>
              </a:spcAft>
              <a:buFont typeface="Arial"/>
              <a:buChar char="•"/>
              <a:defRPr/>
            </a:pPr>
            <a:r>
              <a:rPr lang="en-US" sz="2400" dirty="0" smtClean="0">
                <a:ea typeface="+mn-ea"/>
                <a:cs typeface="+mn-cs"/>
                <a:hlinkClick r:id="rId10"/>
              </a:rPr>
              <a:t>Aspirational Guidance for Wiser Futures </a:t>
            </a:r>
            <a:r>
              <a:rPr lang="en-US" sz="2400" dirty="0" smtClean="0">
                <a:ea typeface="+mn-ea"/>
                <a:cs typeface="+mn-cs"/>
              </a:rPr>
              <a:t>(2015)</a:t>
            </a:r>
          </a:p>
          <a:p>
            <a:pPr>
              <a:defRPr/>
            </a:pPr>
            <a:r>
              <a:rPr lang="en-US" sz="2400" dirty="0" smtClean="0">
                <a:ea typeface="+mn-ea"/>
                <a:cs typeface="+mn-cs"/>
              </a:rPr>
              <a:t>“</a:t>
            </a:r>
            <a:r>
              <a:rPr lang="en-US" sz="2400" dirty="0" smtClean="0">
                <a:ea typeface="+mn-ea"/>
                <a:cs typeface="+mn-cs"/>
                <a:hlinkClick r:id="rId11"/>
              </a:rPr>
              <a:t>Introduction </a:t>
            </a:r>
            <a:r>
              <a:rPr lang="en-US" sz="2400" dirty="0">
                <a:ea typeface="+mn-ea"/>
                <a:cs typeface="+mn-cs"/>
                <a:hlinkClick r:id="rId11"/>
              </a:rPr>
              <a:t>to the Symposium on </a:t>
            </a:r>
            <a:r>
              <a:rPr lang="en-US" sz="2400" dirty="0" smtClean="0">
                <a:ea typeface="+mn-ea"/>
                <a:cs typeface="+mn-cs"/>
                <a:hlinkClick r:id="rId11"/>
              </a:rPr>
              <a:t>Intuition </a:t>
            </a:r>
            <a:r>
              <a:rPr lang="en-US" sz="2400" dirty="0">
                <a:ea typeface="+mn-ea"/>
                <a:cs typeface="+mn-cs"/>
                <a:hlinkClick r:id="rId11"/>
              </a:rPr>
              <a:t>in Futures </a:t>
            </a:r>
            <a:r>
              <a:rPr lang="en-US" sz="2400" dirty="0" smtClean="0">
                <a:ea typeface="+mn-ea"/>
                <a:cs typeface="+mn-cs"/>
                <a:hlinkClick r:id="rId11"/>
              </a:rPr>
              <a:t>Work</a:t>
            </a:r>
            <a:r>
              <a:rPr lang="en-US" sz="2400" dirty="0" smtClean="0">
                <a:ea typeface="+mn-ea"/>
                <a:cs typeface="+mn-cs"/>
              </a:rPr>
              <a:t>” </a:t>
            </a:r>
            <a:r>
              <a:rPr lang="en-US" sz="2400" dirty="0">
                <a:ea typeface="+mn-ea"/>
                <a:cs typeface="+mn-cs"/>
              </a:rPr>
              <a:t>and </a:t>
            </a:r>
            <a:r>
              <a:rPr lang="en-US" sz="2400" dirty="0" smtClean="0">
                <a:ea typeface="+mn-ea"/>
                <a:cs typeface="+mn-cs"/>
              </a:rPr>
              <a:t>“</a:t>
            </a:r>
            <a:r>
              <a:rPr lang="en-US" sz="2400" dirty="0" smtClean="0">
                <a:ea typeface="+mn-ea"/>
                <a:cs typeface="+mn-cs"/>
                <a:hlinkClick r:id="rId12"/>
              </a:rPr>
              <a:t>Learning </a:t>
            </a:r>
            <a:r>
              <a:rPr lang="en-US" sz="2400" dirty="0">
                <a:ea typeface="+mn-ea"/>
                <a:cs typeface="+mn-cs"/>
                <a:hlinkClick r:id="rId12"/>
              </a:rPr>
              <a:t>to Use Intuition in Futures </a:t>
            </a:r>
            <a:r>
              <a:rPr lang="en-US" sz="2400" dirty="0" smtClean="0">
                <a:ea typeface="+mn-ea"/>
                <a:cs typeface="+mn-cs"/>
                <a:hlinkClick r:id="rId12"/>
              </a:rPr>
              <a:t>Work</a:t>
            </a:r>
            <a:r>
              <a:rPr lang="en-US" sz="2400" dirty="0" smtClean="0">
                <a:ea typeface="+mn-ea"/>
                <a:cs typeface="+mn-cs"/>
              </a:rPr>
              <a:t>” (</a:t>
            </a:r>
            <a:r>
              <a:rPr lang="en-US" sz="2400" i="1" dirty="0" smtClean="0">
                <a:ea typeface="+mn-ea"/>
                <a:cs typeface="+mn-cs"/>
              </a:rPr>
              <a:t>Journal of Futures Studies</a:t>
            </a:r>
            <a:r>
              <a:rPr lang="en-US" sz="2400" dirty="0" smtClean="0">
                <a:ea typeface="+mn-ea"/>
                <a:cs typeface="+mn-cs"/>
              </a:rPr>
              <a:t>, Vol. 20, 2015)</a:t>
            </a:r>
            <a:endParaRPr lang="en-US" sz="2400" dirty="0">
              <a:ea typeface="+mn-ea"/>
              <a:cs typeface="+mn-cs"/>
            </a:endParaRPr>
          </a:p>
          <a:p>
            <a:pPr eaLnBrk="1" fontAlgn="auto" hangingPunct="1">
              <a:spcAft>
                <a:spcPts val="0"/>
              </a:spcAft>
              <a:buFont typeface="Arial"/>
              <a:buChar char="•"/>
              <a:defRPr/>
            </a:pPr>
            <a:endParaRPr lang="en-US" sz="2400" dirty="0" smtClean="0">
              <a:ea typeface="+mn-ea"/>
              <a:cs typeface="+mn-cs"/>
            </a:endParaRPr>
          </a:p>
          <a:p>
            <a:pPr marL="0" indent="0" eaLnBrk="1" fontAlgn="auto" hangingPunct="1">
              <a:spcAft>
                <a:spcPts val="0"/>
              </a:spcAft>
              <a:buFont typeface="Arial"/>
              <a:buNone/>
              <a:defRPr/>
            </a:pPr>
            <a:endParaRPr lang="en-US" sz="2800" dirty="0" smtClean="0">
              <a:ea typeface="+mn-ea"/>
              <a:cs typeface="+mn-cs"/>
              <a:hlinkClick r:id="rId13"/>
            </a:endParaRPr>
          </a:p>
          <a:p>
            <a:pPr eaLnBrk="1" fontAlgn="auto" hangingPunct="1">
              <a:spcAft>
                <a:spcPts val="0"/>
              </a:spcAft>
              <a:buFont typeface="Arial"/>
              <a:buChar char="•"/>
              <a:defRPr/>
            </a:pPr>
            <a:endParaRPr lang="en-US" sz="2800" dirty="0" smtClean="0">
              <a:ea typeface="+mn-ea"/>
              <a:cs typeface="+mn-cs"/>
            </a:endParaRPr>
          </a:p>
        </p:txBody>
      </p:sp>
      <p:sp>
        <p:nvSpPr>
          <p:cNvPr id="5" name="Footer Placeholder 4"/>
          <p:cNvSpPr>
            <a:spLocks noGrp="1"/>
          </p:cNvSpPr>
          <p:nvPr>
            <p:ph type="ftr" sz="quarter" idx="11"/>
          </p:nvPr>
        </p:nvSpPr>
        <p:spPr/>
        <p:txBody>
          <a:bodyPr/>
          <a:lstStyle/>
          <a:p>
            <a:pPr>
              <a:defRPr/>
            </a:pPr>
            <a:r>
              <a:rPr lang="en-US"/>
              <a:t>OliverMarkley.com</a:t>
            </a:r>
          </a:p>
        </p:txBody>
      </p:sp>
      <p:sp>
        <p:nvSpPr>
          <p:cNvPr id="4" name="Date Placeholder 3"/>
          <p:cNvSpPr>
            <a:spLocks noGrp="1"/>
          </p:cNvSpPr>
          <p:nvPr>
            <p:ph type="dt" sz="quarter" idx="10"/>
          </p:nvPr>
        </p:nvSpPr>
        <p:spPr/>
        <p:txBody>
          <a:bodyPr/>
          <a:lstStyle/>
          <a:p>
            <a:pPr>
              <a:defRPr/>
            </a:pPr>
            <a:r>
              <a:rPr lang="en-US" smtClean="0"/>
              <a:t>4/22/17</a:t>
            </a:r>
            <a:endParaRPr lang="en-US" dirty="0"/>
          </a:p>
        </p:txBody>
      </p:sp>
      <p:sp>
        <p:nvSpPr>
          <p:cNvPr id="7" name="Slide Number Placeholder 6"/>
          <p:cNvSpPr>
            <a:spLocks noGrp="1"/>
          </p:cNvSpPr>
          <p:nvPr>
            <p:ph type="sldNum" sz="quarter" idx="12"/>
          </p:nvPr>
        </p:nvSpPr>
        <p:spPr/>
        <p:txBody>
          <a:bodyPr/>
          <a:lstStyle/>
          <a:p>
            <a:pPr>
              <a:defRPr/>
            </a:pPr>
            <a:fld id="{32D20AA1-CA61-0542-9004-0DF26640EE55}" type="slidenum">
              <a:rPr lang="en-US" smtClean="0"/>
              <a:pPr>
                <a:defRPr/>
              </a:pPr>
              <a:t>19</a:t>
            </a:fld>
            <a:endParaRPr lang="en-US" dirty="0"/>
          </a:p>
        </p:txBody>
      </p:sp>
    </p:spTree>
    <p:extLst>
      <p:ext uri="{BB962C8B-B14F-4D97-AF65-F5344CB8AC3E}">
        <p14:creationId xmlns:p14="http://schemas.microsoft.com/office/powerpoint/2010/main" val="28293008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PF 2016 MSF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12465" y="-727651"/>
            <a:ext cx="6627223" cy="8275306"/>
          </a:xfrm>
          <a:prstGeom prst="rect">
            <a:avLst/>
          </a:prstGeom>
        </p:spPr>
      </p:pic>
      <p:sp>
        <p:nvSpPr>
          <p:cNvPr id="2" name="Date Placeholder 1"/>
          <p:cNvSpPr>
            <a:spLocks noGrp="1"/>
          </p:cNvSpPr>
          <p:nvPr>
            <p:ph type="dt" sz="half" idx="10"/>
          </p:nvPr>
        </p:nvSpPr>
        <p:spPr/>
        <p:txBody>
          <a:bodyPr/>
          <a:lstStyle/>
          <a:p>
            <a:r>
              <a:rPr lang="en-US" smtClean="0"/>
              <a:t>4/22/17</a:t>
            </a:r>
            <a:endParaRPr lang="en-US"/>
          </a:p>
        </p:txBody>
      </p:sp>
      <p:sp>
        <p:nvSpPr>
          <p:cNvPr id="3" name="Footer Placeholder 2"/>
          <p:cNvSpPr>
            <a:spLocks noGrp="1"/>
          </p:cNvSpPr>
          <p:nvPr>
            <p:ph type="ftr" sz="quarter" idx="11"/>
          </p:nvPr>
        </p:nvSpPr>
        <p:spPr/>
        <p:txBody>
          <a:bodyPr/>
          <a:lstStyle/>
          <a:p>
            <a:r>
              <a:rPr lang="en-US" smtClean="0"/>
              <a:t>OliverMarkley.com</a:t>
            </a:r>
            <a:endParaRPr lang="en-US"/>
          </a:p>
        </p:txBody>
      </p:sp>
      <p:sp>
        <p:nvSpPr>
          <p:cNvPr id="4" name="Slide Number Placeholder 3"/>
          <p:cNvSpPr>
            <a:spLocks noGrp="1"/>
          </p:cNvSpPr>
          <p:nvPr>
            <p:ph type="sldNum" sz="quarter" idx="12"/>
          </p:nvPr>
        </p:nvSpPr>
        <p:spPr/>
        <p:txBody>
          <a:bodyPr/>
          <a:lstStyle/>
          <a:p>
            <a:fld id="{F1074F0C-BB79-5E40-8270-6E0C93862162}" type="slidenum">
              <a:rPr lang="en-US" smtClean="0"/>
              <a:t>2</a:t>
            </a:fld>
            <a:endParaRPr lang="en-US"/>
          </a:p>
        </p:txBody>
      </p:sp>
    </p:spTree>
    <p:extLst>
      <p:ext uri="{BB962C8B-B14F-4D97-AF65-F5344CB8AC3E}">
        <p14:creationId xmlns:p14="http://schemas.microsoft.com/office/powerpoint/2010/main" val="37598713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5"/>
          <p:cNvSpPr txBox="1">
            <a:spLocks noChangeArrowheads="1"/>
          </p:cNvSpPr>
          <p:nvPr/>
        </p:nvSpPr>
        <p:spPr bwMode="auto">
          <a:xfrm>
            <a:off x="606778" y="1987351"/>
            <a:ext cx="3471333"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hlinkClick r:id="rId3"/>
              </a:rPr>
              <a:t>Introduction to the Symposium on ‘Intuition in Futures Work’</a:t>
            </a:r>
            <a:endParaRPr lang="en-US" altLang="ja-JP" sz="2000" dirty="0"/>
          </a:p>
          <a:p>
            <a:pPr eaLnBrk="1" hangingPunct="1">
              <a:spcAft>
                <a:spcPts val="600"/>
              </a:spcAft>
            </a:pPr>
            <a:r>
              <a:rPr lang="en-US" sz="2000" dirty="0"/>
              <a:t>Oliver Markley</a:t>
            </a:r>
          </a:p>
          <a:p>
            <a:pPr eaLnBrk="1" hangingPunct="1"/>
            <a:r>
              <a:rPr lang="en-US" sz="2000" dirty="0">
                <a:hlinkClick r:id="rId4"/>
              </a:rPr>
              <a:t>The Inner Game of Futures</a:t>
            </a:r>
            <a:endParaRPr lang="en-US" sz="2000" dirty="0"/>
          </a:p>
          <a:p>
            <a:pPr eaLnBrk="1" hangingPunct="1">
              <a:spcAft>
                <a:spcPts val="600"/>
              </a:spcAft>
            </a:pPr>
            <a:r>
              <a:rPr lang="en-US" sz="2000" dirty="0"/>
              <a:t>José M. Ramos</a:t>
            </a:r>
          </a:p>
          <a:p>
            <a:pPr eaLnBrk="1" hangingPunct="1"/>
            <a:r>
              <a:rPr lang="en-US" sz="2000" dirty="0">
                <a:hlinkClick r:id="rId5"/>
              </a:rPr>
              <a:t>Applying Intuitive Methods in Explorations of Preferred Futures</a:t>
            </a:r>
            <a:endParaRPr lang="en-US" sz="2000" dirty="0"/>
          </a:p>
          <a:p>
            <a:pPr eaLnBrk="1" hangingPunct="1">
              <a:spcAft>
                <a:spcPts val="600"/>
              </a:spcAft>
            </a:pPr>
            <a:r>
              <a:rPr lang="en-US" sz="2000" dirty="0"/>
              <a:t>Ruth-Ellen L. Miller</a:t>
            </a:r>
          </a:p>
          <a:p>
            <a:pPr eaLnBrk="1" hangingPunct="1"/>
            <a:r>
              <a:rPr lang="en-US" sz="2000" dirty="0" smtClean="0">
                <a:hlinkClick r:id="rId6"/>
              </a:rPr>
              <a:t>Intuition and Evolution –How I Find It Essential to Use Intuition in My Futures Work</a:t>
            </a:r>
            <a:endParaRPr lang="en-US" sz="2000" dirty="0">
              <a:hlinkClick r:id="rId7"/>
            </a:endParaRPr>
          </a:p>
          <a:p>
            <a:pPr eaLnBrk="1" hangingPunct="1"/>
            <a:r>
              <a:rPr lang="en-US" sz="2000" dirty="0"/>
              <a:t>Barbara Marx </a:t>
            </a:r>
            <a:r>
              <a:rPr lang="en-US" sz="2000" dirty="0" smtClean="0"/>
              <a:t>Hubbard</a:t>
            </a:r>
            <a:endParaRPr lang="en-US" sz="2000" dirty="0"/>
          </a:p>
        </p:txBody>
      </p:sp>
      <p:sp>
        <p:nvSpPr>
          <p:cNvPr id="19458" name="TextBox 6"/>
          <p:cNvSpPr txBox="1">
            <a:spLocks noChangeArrowheads="1"/>
          </p:cNvSpPr>
          <p:nvPr/>
        </p:nvSpPr>
        <p:spPr bwMode="auto">
          <a:xfrm>
            <a:off x="4802188" y="2034881"/>
            <a:ext cx="3622144"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smtClean="0">
                <a:hlinkClick r:id="rId8"/>
              </a:rPr>
              <a:t>Intuiting </a:t>
            </a:r>
            <a:r>
              <a:rPr lang="en-US" sz="2000" dirty="0">
                <a:hlinkClick r:id="rId8"/>
              </a:rPr>
              <a:t>the Future(s)</a:t>
            </a:r>
            <a:endParaRPr lang="en-US" sz="2000" dirty="0">
              <a:hlinkClick r:id="rId9"/>
            </a:endParaRPr>
          </a:p>
          <a:p>
            <a:pPr eaLnBrk="1" hangingPunct="1">
              <a:spcAft>
                <a:spcPts val="600"/>
              </a:spcAft>
            </a:pPr>
            <a:r>
              <a:rPr lang="en-US" sz="2000" dirty="0"/>
              <a:t>Sohail Inayatullah</a:t>
            </a:r>
          </a:p>
          <a:p>
            <a:pPr eaLnBrk="1" hangingPunct="1"/>
            <a:r>
              <a:rPr lang="en-US" sz="2000" dirty="0">
                <a:hlinkClick r:id="rId10"/>
              </a:rPr>
              <a:t>Learning to Use Intuition in Futures Studies: A Bibliographic Essay on Personal Sources</a:t>
            </a:r>
            <a:r>
              <a:rPr lang="en-US" sz="2000" dirty="0" smtClean="0">
                <a:hlinkClick r:id="rId10"/>
              </a:rPr>
              <a:t>, Processes </a:t>
            </a:r>
            <a:r>
              <a:rPr lang="en-US" sz="2000" dirty="0">
                <a:hlinkClick r:id="rId10"/>
              </a:rPr>
              <a:t>and Concerns</a:t>
            </a:r>
            <a:endParaRPr lang="en-US" sz="2000" dirty="0">
              <a:hlinkClick r:id="rId11"/>
            </a:endParaRPr>
          </a:p>
          <a:p>
            <a:pPr eaLnBrk="1" hangingPunct="1">
              <a:spcAft>
                <a:spcPts val="600"/>
              </a:spcAft>
            </a:pPr>
            <a:r>
              <a:rPr lang="en-US" sz="2000" dirty="0"/>
              <a:t>Oliver Markley</a:t>
            </a:r>
          </a:p>
          <a:p>
            <a:pPr eaLnBrk="1" hangingPunct="1"/>
            <a:r>
              <a:rPr lang="en-US" sz="2000" dirty="0">
                <a:hlinkClick r:id="rId12"/>
              </a:rPr>
              <a:t>Classical Intuition and Critical Futures</a:t>
            </a:r>
            <a:endParaRPr lang="en-US" sz="2000" dirty="0">
              <a:hlinkClick r:id="rId13"/>
            </a:endParaRPr>
          </a:p>
          <a:p>
            <a:pPr eaLnBrk="1" hangingPunct="1">
              <a:spcAft>
                <a:spcPts val="600"/>
              </a:spcAft>
            </a:pPr>
            <a:r>
              <a:rPr lang="en-US" sz="2000" dirty="0"/>
              <a:t>Marcus T. Anthony</a:t>
            </a:r>
          </a:p>
          <a:p>
            <a:pPr eaLnBrk="1" hangingPunct="1"/>
            <a:r>
              <a:rPr lang="en-US" sz="2000" dirty="0" smtClean="0">
                <a:hlinkClick r:id="rId14"/>
              </a:rPr>
              <a:t>Intuition, Rationality and Imagination</a:t>
            </a:r>
            <a:endParaRPr lang="en-US" sz="2000" dirty="0" smtClean="0">
              <a:hlinkClick r:id="rId15"/>
            </a:endParaRPr>
          </a:p>
          <a:p>
            <a:pPr eaLnBrk="1" hangingPunct="1"/>
            <a:r>
              <a:rPr lang="en-US" sz="2000" dirty="0" smtClean="0"/>
              <a:t>Marcus Bussey</a:t>
            </a:r>
            <a:endParaRPr lang="en-US" sz="2000" dirty="0"/>
          </a:p>
        </p:txBody>
      </p:sp>
      <p:sp>
        <p:nvSpPr>
          <p:cNvPr id="19459" name="TextBox 7"/>
          <p:cNvSpPr txBox="1">
            <a:spLocks noChangeArrowheads="1"/>
          </p:cNvSpPr>
          <p:nvPr/>
        </p:nvSpPr>
        <p:spPr bwMode="auto">
          <a:xfrm>
            <a:off x="225777" y="600075"/>
            <a:ext cx="81985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600" dirty="0"/>
              <a:t>Symposium on ‘Intuition in Futures Work’</a:t>
            </a:r>
          </a:p>
          <a:p>
            <a:pPr algn="ctr" eaLnBrk="1" hangingPunct="1"/>
            <a:r>
              <a:rPr lang="en-US" i="1" dirty="0"/>
              <a:t>Journal of Futures Studies, </a:t>
            </a:r>
            <a:r>
              <a:rPr lang="en-US" dirty="0"/>
              <a:t>Vol 20 No 1 (Sept. 2015)</a:t>
            </a:r>
            <a:r>
              <a:rPr lang="en-US" b="1" dirty="0"/>
              <a:t> </a:t>
            </a:r>
            <a:endParaRPr lang="en-US" b="1" dirty="0" smtClean="0"/>
          </a:p>
        </p:txBody>
      </p:sp>
      <p:sp>
        <p:nvSpPr>
          <p:cNvPr id="2" name="Footer Placeholder 1"/>
          <p:cNvSpPr>
            <a:spLocks noGrp="1"/>
          </p:cNvSpPr>
          <p:nvPr>
            <p:ph type="ftr" sz="quarter" idx="11"/>
          </p:nvPr>
        </p:nvSpPr>
        <p:spPr/>
        <p:txBody>
          <a:bodyPr/>
          <a:lstStyle/>
          <a:p>
            <a:pPr>
              <a:defRPr/>
            </a:pPr>
            <a:r>
              <a:rPr lang="en-US" dirty="0" err="1"/>
              <a:t>OliverMarkley.com</a:t>
            </a:r>
            <a:endParaRPr lang="en-US" dirty="0"/>
          </a:p>
        </p:txBody>
      </p:sp>
      <p:sp>
        <p:nvSpPr>
          <p:cNvPr id="3" name="Date Placeholder 2"/>
          <p:cNvSpPr>
            <a:spLocks noGrp="1"/>
          </p:cNvSpPr>
          <p:nvPr>
            <p:ph type="dt" sz="quarter" idx="10"/>
          </p:nvPr>
        </p:nvSpPr>
        <p:spPr/>
        <p:txBody>
          <a:bodyPr/>
          <a:lstStyle/>
          <a:p>
            <a:pPr>
              <a:defRPr/>
            </a:pPr>
            <a:r>
              <a:rPr lang="en-US" smtClean="0"/>
              <a:t>4/22/17</a:t>
            </a:r>
            <a:endParaRPr lang="en-US" dirty="0"/>
          </a:p>
        </p:txBody>
      </p:sp>
      <p:sp>
        <p:nvSpPr>
          <p:cNvPr id="4" name="Slide Number Placeholder 3"/>
          <p:cNvSpPr>
            <a:spLocks noGrp="1"/>
          </p:cNvSpPr>
          <p:nvPr>
            <p:ph type="sldNum" sz="quarter" idx="12"/>
          </p:nvPr>
        </p:nvSpPr>
        <p:spPr/>
        <p:txBody>
          <a:bodyPr/>
          <a:lstStyle/>
          <a:p>
            <a:pPr>
              <a:defRPr/>
            </a:pPr>
            <a:fld id="{648ED856-0742-DB47-86EE-DCED240A2CF0}" type="slidenum">
              <a:rPr lang="en-US" smtClean="0"/>
              <a:pPr>
                <a:defRPr/>
              </a:pPr>
              <a:t>3</a:t>
            </a:fld>
            <a:endParaRPr lang="en-US" dirty="0"/>
          </a:p>
        </p:txBody>
      </p:sp>
    </p:spTree>
    <p:extLst>
      <p:ext uri="{BB962C8B-B14F-4D97-AF65-F5344CB8AC3E}">
        <p14:creationId xmlns:p14="http://schemas.microsoft.com/office/powerpoint/2010/main" val="12646303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454025"/>
            <a:ext cx="8229600" cy="1057275"/>
          </a:xfrm>
        </p:spPr>
        <p:txBody>
          <a:bodyPr rtlCol="0">
            <a:normAutofit fontScale="90000"/>
          </a:bodyPr>
          <a:lstStyle/>
          <a:p>
            <a:pPr eaLnBrk="1" fontAlgn="auto" hangingPunct="1">
              <a:spcAft>
                <a:spcPts val="0"/>
              </a:spcAft>
              <a:defRPr/>
            </a:pPr>
            <a:r>
              <a:rPr lang="en-US" sz="4000" dirty="0" smtClean="0">
                <a:ea typeface="+mj-ea"/>
                <a:cs typeface="+mj-cs"/>
              </a:rPr>
              <a:t/>
            </a:r>
            <a:br>
              <a:rPr lang="en-US" sz="4000" dirty="0" smtClean="0">
                <a:ea typeface="+mj-ea"/>
                <a:cs typeface="+mj-cs"/>
              </a:rPr>
            </a:br>
            <a:r>
              <a:rPr lang="en-US" sz="4000" dirty="0">
                <a:ea typeface="+mj-ea"/>
                <a:cs typeface="+mj-cs"/>
              </a:rPr>
              <a:t/>
            </a:r>
            <a:br>
              <a:rPr lang="en-US" sz="4000" dirty="0">
                <a:ea typeface="+mj-ea"/>
                <a:cs typeface="+mj-cs"/>
              </a:rPr>
            </a:br>
            <a:r>
              <a:rPr lang="en-US" sz="4000" dirty="0" smtClean="0">
                <a:ea typeface="+mj-ea"/>
                <a:cs typeface="+mj-cs"/>
              </a:rPr>
              <a:t>Best </a:t>
            </a:r>
            <a:r>
              <a:rPr lang="en-US" sz="4000" dirty="0">
                <a:ea typeface="+mj-ea"/>
                <a:cs typeface="+mj-cs"/>
              </a:rPr>
              <a:t>definition of intuition</a:t>
            </a:r>
            <a:r>
              <a:rPr lang="en-US" sz="6000" dirty="0">
                <a:ea typeface="+mj-ea"/>
                <a:cs typeface="+mj-cs"/>
              </a:rPr>
              <a:t/>
            </a:r>
            <a:br>
              <a:rPr lang="en-US" sz="6000" dirty="0">
                <a:ea typeface="+mj-ea"/>
                <a:cs typeface="+mj-cs"/>
              </a:rPr>
            </a:br>
            <a:r>
              <a:rPr lang="en-US" dirty="0" smtClean="0">
                <a:latin typeface="Calibri" charset="0"/>
                <a:ea typeface="+mj-ea"/>
                <a:cs typeface="+mj-cs"/>
              </a:rPr>
              <a:t/>
            </a:r>
            <a:br>
              <a:rPr lang="en-US" dirty="0" smtClean="0">
                <a:latin typeface="Calibri" charset="0"/>
                <a:ea typeface="+mj-ea"/>
                <a:cs typeface="+mj-cs"/>
              </a:rPr>
            </a:br>
            <a:endParaRPr lang="en-US" sz="2700" dirty="0" smtClean="0">
              <a:latin typeface="Calibri" charset="0"/>
              <a:ea typeface="+mj-ea"/>
              <a:cs typeface="+mj-cs"/>
            </a:endParaRPr>
          </a:p>
        </p:txBody>
      </p:sp>
      <p:sp>
        <p:nvSpPr>
          <p:cNvPr id="3" name="Content Placeholder 2"/>
          <p:cNvSpPr>
            <a:spLocks noGrp="1"/>
          </p:cNvSpPr>
          <p:nvPr>
            <p:ph idx="1"/>
          </p:nvPr>
        </p:nvSpPr>
        <p:spPr>
          <a:xfrm>
            <a:off x="1582738" y="1763713"/>
            <a:ext cx="7104062" cy="3587750"/>
          </a:xfrm>
        </p:spPr>
        <p:txBody>
          <a:bodyPr rtlCol="0">
            <a:normAutofit/>
          </a:bodyPr>
          <a:lstStyle/>
          <a:p>
            <a:pPr marL="514350" indent="-514350" eaLnBrk="1" fontAlgn="auto" hangingPunct="1">
              <a:spcAft>
                <a:spcPts val="1200"/>
              </a:spcAft>
              <a:buFont typeface="Arial"/>
              <a:buAutoNum type="arabicParenR"/>
              <a:defRPr/>
            </a:pPr>
            <a:r>
              <a:rPr lang="en-US" sz="2800" dirty="0" smtClean="0">
                <a:ea typeface="+mn-ea"/>
                <a:cs typeface="+mn-cs"/>
              </a:rPr>
              <a:t>Non[egoic]-conscious process </a:t>
            </a:r>
          </a:p>
          <a:p>
            <a:pPr marL="514350" indent="-514350" eaLnBrk="1" fontAlgn="auto" hangingPunct="1">
              <a:spcAft>
                <a:spcPts val="1200"/>
              </a:spcAft>
              <a:buFont typeface="Arial"/>
              <a:buAutoNum type="arabicParenR"/>
              <a:defRPr/>
            </a:pPr>
            <a:r>
              <a:rPr lang="en-US" sz="2800" dirty="0" smtClean="0">
                <a:ea typeface="+mn-ea"/>
                <a:cs typeface="+mn-cs"/>
              </a:rPr>
              <a:t>involving holistic associations</a:t>
            </a:r>
          </a:p>
          <a:p>
            <a:pPr marL="514350" indent="-514350" eaLnBrk="1" fontAlgn="auto" hangingPunct="1">
              <a:spcAft>
                <a:spcPts val="1200"/>
              </a:spcAft>
              <a:buFont typeface="Arial"/>
              <a:buAutoNum type="arabicParenR"/>
              <a:defRPr/>
            </a:pPr>
            <a:r>
              <a:rPr lang="en-US" sz="2800" dirty="0" smtClean="0">
                <a:ea typeface="+mn-ea"/>
                <a:cs typeface="+mn-cs"/>
              </a:rPr>
              <a:t>that are produced rapidly, which </a:t>
            </a:r>
          </a:p>
          <a:p>
            <a:pPr marL="514350" indent="-514350" eaLnBrk="1" fontAlgn="auto" hangingPunct="1">
              <a:spcAft>
                <a:spcPts val="1200"/>
              </a:spcAft>
              <a:buFont typeface="Arial"/>
              <a:buAutoNum type="arabicParenR"/>
              <a:defRPr/>
            </a:pPr>
            <a:r>
              <a:rPr lang="en-US" sz="2800" dirty="0" smtClean="0">
                <a:ea typeface="+mn-ea"/>
                <a:cs typeface="+mn-cs"/>
              </a:rPr>
              <a:t>result in affectively charged judgments. </a:t>
            </a:r>
          </a:p>
          <a:p>
            <a:pPr marL="0" indent="0" eaLnBrk="1" fontAlgn="auto" hangingPunct="1">
              <a:spcAft>
                <a:spcPts val="0"/>
              </a:spcAft>
              <a:buFont typeface="Arial" charset="0"/>
              <a:buNone/>
              <a:defRPr/>
            </a:pPr>
            <a:endParaRPr lang="en-US" dirty="0" smtClean="0">
              <a:ea typeface="+mn-ea"/>
              <a:cs typeface="+mn-cs"/>
            </a:endParaRPr>
          </a:p>
        </p:txBody>
      </p:sp>
      <p:sp>
        <p:nvSpPr>
          <p:cNvPr id="5" name="Footer Placeholder 4"/>
          <p:cNvSpPr>
            <a:spLocks noGrp="1"/>
          </p:cNvSpPr>
          <p:nvPr>
            <p:ph type="ftr" sz="quarter" idx="11"/>
          </p:nvPr>
        </p:nvSpPr>
        <p:spPr/>
        <p:txBody>
          <a:bodyPr/>
          <a:lstStyle/>
          <a:p>
            <a:pPr>
              <a:defRPr/>
            </a:pPr>
            <a:r>
              <a:rPr lang="en-US"/>
              <a:t>OliverMarkley.com</a:t>
            </a:r>
          </a:p>
        </p:txBody>
      </p:sp>
      <p:sp>
        <p:nvSpPr>
          <p:cNvPr id="21508" name="TextBox 1"/>
          <p:cNvSpPr txBox="1">
            <a:spLocks noChangeArrowheads="1"/>
          </p:cNvSpPr>
          <p:nvPr/>
        </p:nvSpPr>
        <p:spPr bwMode="auto">
          <a:xfrm>
            <a:off x="817563" y="4878388"/>
            <a:ext cx="786923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t>Source: Eric Dane &amp; Michael Pratt (</a:t>
            </a:r>
            <a:r>
              <a:rPr lang="en-US" dirty="0" smtClean="0"/>
              <a:t>2007</a:t>
            </a:r>
            <a:r>
              <a:rPr lang="en-US" dirty="0" smtClean="0">
                <a:hlinkClick r:id="rId3"/>
              </a:rPr>
              <a:t>Exploring intuition  </a:t>
            </a:r>
            <a:r>
              <a:rPr lang="en-US" dirty="0">
                <a:hlinkClick r:id="rId3"/>
              </a:rPr>
              <a:t>and its role in managerial decision making</a:t>
            </a:r>
            <a:r>
              <a:rPr lang="en-US" dirty="0"/>
              <a:t>," </a:t>
            </a:r>
            <a:r>
              <a:rPr lang="en-US" i="1" dirty="0"/>
              <a:t>Academy of Management Review,</a:t>
            </a:r>
            <a:r>
              <a:rPr lang="en-US" dirty="0"/>
              <a:t> 32/1, 33-54</a:t>
            </a:r>
            <a:r>
              <a:rPr lang="en-US" sz="1800" dirty="0"/>
              <a:t>.</a:t>
            </a:r>
          </a:p>
          <a:p>
            <a:pPr eaLnBrk="1" hangingPunct="1"/>
            <a:endParaRPr lang="en-US" sz="1800" dirty="0"/>
          </a:p>
        </p:txBody>
      </p:sp>
      <p:sp>
        <p:nvSpPr>
          <p:cNvPr id="4" name="Date Placeholder 3"/>
          <p:cNvSpPr>
            <a:spLocks noGrp="1"/>
          </p:cNvSpPr>
          <p:nvPr>
            <p:ph type="dt" sz="quarter" idx="10"/>
          </p:nvPr>
        </p:nvSpPr>
        <p:spPr/>
        <p:txBody>
          <a:bodyPr/>
          <a:lstStyle/>
          <a:p>
            <a:pPr>
              <a:defRPr/>
            </a:pPr>
            <a:r>
              <a:rPr lang="en-US" smtClean="0"/>
              <a:t>4/22/17</a:t>
            </a:r>
            <a:endParaRPr lang="en-US" dirty="0"/>
          </a:p>
        </p:txBody>
      </p:sp>
      <p:sp>
        <p:nvSpPr>
          <p:cNvPr id="7" name="Slide Number Placeholder 6"/>
          <p:cNvSpPr>
            <a:spLocks noGrp="1"/>
          </p:cNvSpPr>
          <p:nvPr>
            <p:ph type="sldNum" sz="quarter" idx="12"/>
          </p:nvPr>
        </p:nvSpPr>
        <p:spPr/>
        <p:txBody>
          <a:bodyPr/>
          <a:lstStyle/>
          <a:p>
            <a:pPr>
              <a:defRPr/>
            </a:pPr>
            <a:fld id="{3A9F90C8-4309-F14E-A190-D22043EC1C87}" type="slidenum">
              <a:rPr lang="en-US" smtClean="0"/>
              <a:pPr>
                <a:defRPr/>
              </a:pPr>
              <a:t>4</a:t>
            </a:fld>
            <a:endParaRPr lang="en-US" dirty="0"/>
          </a:p>
        </p:txBody>
      </p:sp>
    </p:spTree>
    <p:extLst>
      <p:ext uri="{BB962C8B-B14F-4D97-AF65-F5344CB8AC3E}">
        <p14:creationId xmlns:p14="http://schemas.microsoft.com/office/powerpoint/2010/main" val="11091323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3600">
                <a:latin typeface="Calibri" charset="0"/>
              </a:rPr>
              <a:t>Six Overlapping Functions of Intuition</a:t>
            </a:r>
          </a:p>
        </p:txBody>
      </p:sp>
      <p:sp>
        <p:nvSpPr>
          <p:cNvPr id="48130" name="Content Placeholder 2"/>
          <p:cNvSpPr>
            <a:spLocks noGrp="1"/>
          </p:cNvSpPr>
          <p:nvPr>
            <p:ph idx="1"/>
          </p:nvPr>
        </p:nvSpPr>
        <p:spPr>
          <a:xfrm>
            <a:off x="800100" y="1433513"/>
            <a:ext cx="8020050" cy="4705350"/>
          </a:xfrm>
        </p:spPr>
        <p:txBody>
          <a:bodyPr rtlCol="0">
            <a:normAutofit/>
          </a:bodyPr>
          <a:lstStyle/>
          <a:p>
            <a:pPr eaLnBrk="1" fontAlgn="auto" hangingPunct="1">
              <a:spcAft>
                <a:spcPts val="0"/>
              </a:spcAft>
              <a:buFont typeface="Arial"/>
              <a:buChar char="•"/>
              <a:defRPr/>
            </a:pPr>
            <a:r>
              <a:rPr lang="en-US" sz="2800" dirty="0">
                <a:latin typeface="Calibri" charset="0"/>
                <a:ea typeface="+mn-ea"/>
                <a:cs typeface="+mn-cs"/>
              </a:rPr>
              <a:t>Discovery / Serendipity</a:t>
            </a:r>
          </a:p>
          <a:p>
            <a:pPr eaLnBrk="1" fontAlgn="auto" hangingPunct="1">
              <a:spcAft>
                <a:spcPts val="0"/>
              </a:spcAft>
              <a:buFont typeface="Arial"/>
              <a:buChar char="•"/>
              <a:defRPr/>
            </a:pPr>
            <a:r>
              <a:rPr lang="en-US" sz="2800" dirty="0">
                <a:latin typeface="Calibri" charset="0"/>
                <a:ea typeface="+mn-ea"/>
                <a:cs typeface="+mn-cs"/>
              </a:rPr>
              <a:t>Creativity / Innovation </a:t>
            </a:r>
          </a:p>
          <a:p>
            <a:pPr eaLnBrk="1" fontAlgn="auto" hangingPunct="1">
              <a:spcAft>
                <a:spcPts val="0"/>
              </a:spcAft>
              <a:buFont typeface="Arial"/>
              <a:buChar char="•"/>
              <a:defRPr/>
            </a:pPr>
            <a:r>
              <a:rPr lang="en-US" sz="2800" dirty="0">
                <a:latin typeface="Calibri" charset="0"/>
                <a:ea typeface="+mn-ea"/>
                <a:cs typeface="+mn-cs"/>
              </a:rPr>
              <a:t>Evaluation / Option choosing</a:t>
            </a:r>
          </a:p>
          <a:p>
            <a:pPr eaLnBrk="1" fontAlgn="auto" hangingPunct="1">
              <a:spcAft>
                <a:spcPts val="0"/>
              </a:spcAft>
              <a:buFont typeface="Arial"/>
              <a:buChar char="•"/>
              <a:defRPr/>
            </a:pPr>
            <a:r>
              <a:rPr lang="en-US" sz="2800" dirty="0">
                <a:latin typeface="Calibri" charset="0"/>
                <a:ea typeface="+mn-ea"/>
                <a:cs typeface="+mn-cs"/>
              </a:rPr>
              <a:t>Operation / Being in the right place at the </a:t>
            </a:r>
            <a:r>
              <a:rPr lang="en-US" sz="2800" dirty="0" smtClean="0">
                <a:latin typeface="Calibri" charset="0"/>
                <a:ea typeface="+mn-ea"/>
                <a:cs typeface="+mn-cs"/>
              </a:rPr>
              <a:t>         right </a:t>
            </a:r>
            <a:r>
              <a:rPr lang="en-US" sz="2800" dirty="0">
                <a:latin typeface="Calibri" charset="0"/>
                <a:ea typeface="+mn-ea"/>
                <a:cs typeface="+mn-cs"/>
              </a:rPr>
              <a:t>time</a:t>
            </a:r>
          </a:p>
          <a:p>
            <a:pPr eaLnBrk="1" fontAlgn="auto" hangingPunct="1">
              <a:spcAft>
                <a:spcPts val="0"/>
              </a:spcAft>
              <a:buFont typeface="Arial"/>
              <a:buChar char="•"/>
              <a:defRPr/>
            </a:pPr>
            <a:r>
              <a:rPr lang="en-US" sz="2800" dirty="0">
                <a:latin typeface="Calibri" charset="0"/>
                <a:ea typeface="+mn-ea"/>
                <a:cs typeface="+mn-cs"/>
              </a:rPr>
              <a:t>Prediction / Foresight</a:t>
            </a:r>
          </a:p>
          <a:p>
            <a:pPr eaLnBrk="1" fontAlgn="auto" hangingPunct="1">
              <a:spcAft>
                <a:spcPts val="0"/>
              </a:spcAft>
              <a:buFont typeface="Arial"/>
              <a:buChar char="•"/>
              <a:defRPr/>
            </a:pPr>
            <a:r>
              <a:rPr lang="en-US" sz="2800" dirty="0">
                <a:latin typeface="Calibri" charset="0"/>
                <a:ea typeface="+mn-ea"/>
                <a:cs typeface="+mn-cs"/>
              </a:rPr>
              <a:t>Illumination / Transcendence </a:t>
            </a:r>
            <a:endParaRPr lang="en-US" sz="2800" i="1" dirty="0">
              <a:latin typeface="Calibri" charset="0"/>
              <a:ea typeface="+mn-ea"/>
              <a:cs typeface="+mn-cs"/>
            </a:endParaRPr>
          </a:p>
          <a:p>
            <a:pPr marL="0" indent="0" eaLnBrk="1" fontAlgn="auto" hangingPunct="1">
              <a:spcAft>
                <a:spcPts val="0"/>
              </a:spcAft>
              <a:buFont typeface="Arial" charset="0"/>
              <a:buNone/>
              <a:defRPr/>
            </a:pPr>
            <a:endParaRPr lang="en-US" sz="2000" dirty="0" smtClean="0">
              <a:ea typeface="+mn-ea"/>
              <a:cs typeface="+mn-cs"/>
            </a:endParaRPr>
          </a:p>
          <a:p>
            <a:pPr marL="0" indent="0" eaLnBrk="1" fontAlgn="auto" hangingPunct="1">
              <a:spcAft>
                <a:spcPts val="0"/>
              </a:spcAft>
              <a:buFont typeface="Arial" charset="0"/>
              <a:buNone/>
              <a:defRPr/>
            </a:pPr>
            <a:r>
              <a:rPr lang="en-US" sz="2400" dirty="0" smtClean="0">
                <a:ea typeface="+mn-ea"/>
                <a:cs typeface="+mn-cs"/>
              </a:rPr>
              <a:t>Source: Philip Goldberg (1983) </a:t>
            </a:r>
            <a:r>
              <a:rPr lang="en-US" sz="2400" i="1" dirty="0" smtClean="0">
                <a:ea typeface="+mn-ea"/>
                <a:cs typeface="+mn-cs"/>
              </a:rPr>
              <a:t>The Many Faces of Intuition; </a:t>
            </a:r>
            <a:r>
              <a:rPr lang="en-US" sz="2400" i="1" smtClean="0">
                <a:ea typeface="+mn-ea"/>
                <a:cs typeface="+mn-cs"/>
              </a:rPr>
              <a:t>S</a:t>
            </a:r>
            <a:r>
              <a:rPr lang="en-US" sz="2400" smtClean="0">
                <a:ea typeface="+mn-ea"/>
                <a:cs typeface="+mn-cs"/>
              </a:rPr>
              <a:t>ummarized </a:t>
            </a:r>
            <a:r>
              <a:rPr lang="en-US" sz="2400" smtClean="0"/>
              <a:t>in</a:t>
            </a:r>
            <a:r>
              <a:rPr lang="en-US" sz="2400" smtClean="0">
                <a:ea typeface="+mn-ea"/>
                <a:cs typeface="+mn-cs"/>
              </a:rPr>
              <a:t> </a:t>
            </a:r>
            <a:r>
              <a:rPr lang="en-US" sz="2400" dirty="0" smtClean="0">
                <a:ea typeface="+mn-ea"/>
                <a:cs typeface="+mn-cs"/>
              </a:rPr>
              <a:t>Weston Agor (1989), </a:t>
            </a:r>
            <a:r>
              <a:rPr lang="en-US" sz="2400" i="1" dirty="0" smtClean="0">
                <a:ea typeface="+mn-ea"/>
                <a:cs typeface="+mn-cs"/>
              </a:rPr>
              <a:t>Intuition in Organizations</a:t>
            </a:r>
            <a:r>
              <a:rPr lang="en-US" sz="2400" dirty="0" smtClean="0">
                <a:ea typeface="+mn-ea"/>
                <a:cs typeface="+mn-cs"/>
              </a:rPr>
              <a:t>.</a:t>
            </a:r>
            <a:endParaRPr lang="en-US" sz="2400" i="1" dirty="0" smtClean="0">
              <a:ea typeface="+mn-ea"/>
              <a:cs typeface="+mn-cs"/>
            </a:endParaRPr>
          </a:p>
          <a:p>
            <a:pPr eaLnBrk="1" fontAlgn="auto" hangingPunct="1">
              <a:spcAft>
                <a:spcPts val="0"/>
              </a:spcAft>
              <a:buFont typeface="Arial"/>
              <a:buChar char="•"/>
              <a:defRPr/>
            </a:pPr>
            <a:endParaRPr lang="en-US" dirty="0">
              <a:latin typeface="Calibri" charset="0"/>
              <a:ea typeface="+mn-ea"/>
              <a:cs typeface="+mn-cs"/>
            </a:endParaRPr>
          </a:p>
        </p:txBody>
      </p:sp>
      <p:sp>
        <p:nvSpPr>
          <p:cNvPr id="5" name="Footer Placeholder 4"/>
          <p:cNvSpPr>
            <a:spLocks noGrp="1"/>
          </p:cNvSpPr>
          <p:nvPr>
            <p:ph type="ftr" sz="quarter" idx="11"/>
          </p:nvPr>
        </p:nvSpPr>
        <p:spPr/>
        <p:txBody>
          <a:bodyPr/>
          <a:lstStyle/>
          <a:p>
            <a:pPr>
              <a:defRPr/>
            </a:pPr>
            <a:r>
              <a:rPr lang="en-US"/>
              <a:t>OliverMarkley.com</a:t>
            </a:r>
          </a:p>
        </p:txBody>
      </p:sp>
      <p:sp>
        <p:nvSpPr>
          <p:cNvPr id="3" name="Date Placeholder 2"/>
          <p:cNvSpPr>
            <a:spLocks noGrp="1"/>
          </p:cNvSpPr>
          <p:nvPr>
            <p:ph type="dt" sz="quarter" idx="10"/>
          </p:nvPr>
        </p:nvSpPr>
        <p:spPr/>
        <p:txBody>
          <a:bodyPr/>
          <a:lstStyle/>
          <a:p>
            <a:pPr>
              <a:defRPr/>
            </a:pPr>
            <a:r>
              <a:rPr lang="en-US" smtClean="0"/>
              <a:t>4/22/17</a:t>
            </a:r>
            <a:endParaRPr lang="en-US" dirty="0"/>
          </a:p>
        </p:txBody>
      </p:sp>
      <p:sp>
        <p:nvSpPr>
          <p:cNvPr id="4" name="Slide Number Placeholder 3"/>
          <p:cNvSpPr>
            <a:spLocks noGrp="1"/>
          </p:cNvSpPr>
          <p:nvPr>
            <p:ph type="sldNum" sz="quarter" idx="12"/>
          </p:nvPr>
        </p:nvSpPr>
        <p:spPr/>
        <p:txBody>
          <a:bodyPr/>
          <a:lstStyle/>
          <a:p>
            <a:pPr>
              <a:defRPr/>
            </a:pPr>
            <a:fld id="{E8BD70CB-2001-3E43-AC97-03869AC8B3DF}" type="slidenum">
              <a:rPr lang="en-US" smtClean="0"/>
              <a:pPr>
                <a:defRPr/>
              </a:pPr>
              <a:t>5</a:t>
            </a:fld>
            <a:endParaRPr lang="en-US" dirty="0"/>
          </a:p>
        </p:txBody>
      </p:sp>
    </p:spTree>
    <p:extLst>
      <p:ext uri="{BB962C8B-B14F-4D97-AF65-F5344CB8AC3E}">
        <p14:creationId xmlns:p14="http://schemas.microsoft.com/office/powerpoint/2010/main" val="31440337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5"/>
          <p:cNvSpPr>
            <a:spLocks noGrp="1"/>
          </p:cNvSpPr>
          <p:nvPr>
            <p:ph type="title"/>
          </p:nvPr>
        </p:nvSpPr>
        <p:spPr/>
        <p:txBody>
          <a:bodyPr/>
          <a:lstStyle/>
          <a:p>
            <a:pPr eaLnBrk="1" hangingPunct="1"/>
            <a:r>
              <a:rPr lang="en-US" sz="3400" dirty="0">
                <a:latin typeface="Calibri" charset="0"/>
              </a:rPr>
              <a:t>Where to Use Practical Intuition</a:t>
            </a:r>
          </a:p>
        </p:txBody>
      </p:sp>
      <p:sp>
        <p:nvSpPr>
          <p:cNvPr id="49154" name="Text Placeholder 6"/>
          <p:cNvSpPr>
            <a:spLocks noGrp="1"/>
          </p:cNvSpPr>
          <p:nvPr>
            <p:ph type="body" idx="1"/>
          </p:nvPr>
        </p:nvSpPr>
        <p:spPr>
          <a:xfrm>
            <a:off x="322263" y="1216025"/>
            <a:ext cx="4040187" cy="639763"/>
          </a:xfrm>
        </p:spPr>
        <p:txBody>
          <a:bodyPr rtlCol="0">
            <a:normAutofit lnSpcReduction="10000"/>
          </a:bodyPr>
          <a:lstStyle/>
          <a:p>
            <a:pPr algn="ctr" eaLnBrk="1" fontAlgn="auto" hangingPunct="1">
              <a:spcAft>
                <a:spcPts val="0"/>
              </a:spcAft>
              <a:buFont typeface="Arial"/>
              <a:buNone/>
              <a:defRPr/>
            </a:pPr>
            <a:r>
              <a:rPr lang="en-US" sz="2800" b="0" u="sng" dirty="0" smtClean="0">
                <a:latin typeface="Calibri" charset="0"/>
                <a:ea typeface="+mn-ea"/>
                <a:cs typeface="+mn-cs"/>
              </a:rPr>
              <a:t>Better</a:t>
            </a:r>
            <a:r>
              <a:rPr lang="en-US" sz="3600" b="0" u="sng" dirty="0" smtClean="0">
                <a:latin typeface="Calibri" charset="0"/>
                <a:ea typeface="+mn-ea"/>
                <a:cs typeface="+mn-cs"/>
              </a:rPr>
              <a:t> </a:t>
            </a:r>
            <a:r>
              <a:rPr lang="en-US" sz="3600" dirty="0" smtClean="0">
                <a:latin typeface="Calibri" charset="0"/>
                <a:ea typeface="+mn-ea"/>
                <a:cs typeface="+mn-cs"/>
              </a:rPr>
              <a:t> </a:t>
            </a:r>
          </a:p>
        </p:txBody>
      </p:sp>
      <p:sp>
        <p:nvSpPr>
          <p:cNvPr id="23555" name="Content Placeholder 7"/>
          <p:cNvSpPr>
            <a:spLocks noGrp="1"/>
          </p:cNvSpPr>
          <p:nvPr>
            <p:ph sz="half" idx="2"/>
          </p:nvPr>
        </p:nvSpPr>
        <p:spPr>
          <a:xfrm>
            <a:off x="596900" y="1855788"/>
            <a:ext cx="3938468" cy="2606675"/>
          </a:xfrm>
        </p:spPr>
        <p:txBody>
          <a:bodyPr>
            <a:normAutofit/>
          </a:bodyPr>
          <a:lstStyle/>
          <a:p>
            <a:pPr marL="0" indent="0" eaLnBrk="1" hangingPunct="1">
              <a:buFont typeface="Arial" charset="0"/>
              <a:buNone/>
            </a:pPr>
            <a:r>
              <a:rPr lang="en-US" sz="2600" dirty="0">
                <a:solidFill>
                  <a:srgbClr val="000000"/>
                </a:solidFill>
                <a:latin typeface="Calibri" charset="0"/>
              </a:rPr>
              <a:t>In situations involving novelty, uncertainty, and time pressure (immediacy of decision), where rational methods break down.</a:t>
            </a:r>
            <a:endParaRPr lang="en-US" sz="2600" dirty="0">
              <a:latin typeface="Calibri" charset="0"/>
            </a:endParaRPr>
          </a:p>
          <a:p>
            <a:pPr marL="0" indent="0" eaLnBrk="1" hangingPunct="1">
              <a:lnSpc>
                <a:spcPct val="120000"/>
              </a:lnSpc>
              <a:buFont typeface="Arial" charset="0"/>
              <a:buNone/>
            </a:pPr>
            <a:endParaRPr lang="en-US" dirty="0">
              <a:latin typeface="Calibri" charset="0"/>
            </a:endParaRPr>
          </a:p>
        </p:txBody>
      </p:sp>
      <p:sp>
        <p:nvSpPr>
          <p:cNvPr id="23556" name="Text Placeholder 8"/>
          <p:cNvSpPr>
            <a:spLocks noGrp="1"/>
          </p:cNvSpPr>
          <p:nvPr>
            <p:ph type="body" sz="quarter" idx="3"/>
          </p:nvPr>
        </p:nvSpPr>
        <p:spPr>
          <a:xfrm>
            <a:off x="4645025" y="1216025"/>
            <a:ext cx="4041775" cy="639763"/>
          </a:xfrm>
        </p:spPr>
        <p:txBody>
          <a:bodyPr>
            <a:normAutofit/>
          </a:bodyPr>
          <a:lstStyle/>
          <a:p>
            <a:pPr algn="ctr" eaLnBrk="1" hangingPunct="1"/>
            <a:r>
              <a:rPr lang="en-US" sz="2800" b="0" u="sng" dirty="0">
                <a:latin typeface="Calibri" charset="0"/>
              </a:rPr>
              <a:t>Worse</a:t>
            </a:r>
          </a:p>
        </p:txBody>
      </p:sp>
      <p:sp>
        <p:nvSpPr>
          <p:cNvPr id="23557" name="Content Placeholder 9"/>
          <p:cNvSpPr>
            <a:spLocks noGrp="1"/>
          </p:cNvSpPr>
          <p:nvPr>
            <p:ph sz="quarter" idx="4"/>
          </p:nvPr>
        </p:nvSpPr>
        <p:spPr>
          <a:xfrm>
            <a:off x="5094288" y="1871663"/>
            <a:ext cx="3702050" cy="2227262"/>
          </a:xfrm>
        </p:spPr>
        <p:txBody>
          <a:bodyPr>
            <a:normAutofit/>
          </a:bodyPr>
          <a:lstStyle/>
          <a:p>
            <a:pPr marL="0" indent="0" eaLnBrk="1" hangingPunct="1">
              <a:buFont typeface="Arial" charset="0"/>
              <a:buNone/>
            </a:pPr>
            <a:r>
              <a:rPr lang="en-US" sz="2600" dirty="0">
                <a:solidFill>
                  <a:srgbClr val="000000"/>
                </a:solidFill>
                <a:latin typeface="Calibri" charset="0"/>
              </a:rPr>
              <a:t>In situations involving regularity, high data availability, etc. where rational methods do better.</a:t>
            </a:r>
            <a:endParaRPr lang="en-US" sz="2600" dirty="0">
              <a:latin typeface="Calibri" charset="0"/>
            </a:endParaRPr>
          </a:p>
          <a:p>
            <a:pPr marL="0" indent="0" eaLnBrk="1" hangingPunct="1">
              <a:buFont typeface="Arial" charset="0"/>
              <a:buNone/>
            </a:pPr>
            <a:endParaRPr lang="en-US" sz="2600" dirty="0">
              <a:latin typeface="Calibri" charset="0"/>
            </a:endParaRPr>
          </a:p>
        </p:txBody>
      </p:sp>
      <p:sp>
        <p:nvSpPr>
          <p:cNvPr id="4" name="Footer Placeholder 3"/>
          <p:cNvSpPr>
            <a:spLocks noGrp="1"/>
          </p:cNvSpPr>
          <p:nvPr>
            <p:ph type="ftr" sz="quarter" idx="11"/>
          </p:nvPr>
        </p:nvSpPr>
        <p:spPr/>
        <p:txBody>
          <a:bodyPr/>
          <a:lstStyle/>
          <a:p>
            <a:pPr>
              <a:defRPr/>
            </a:pPr>
            <a:r>
              <a:rPr lang="en-US"/>
              <a:t>OliverMarkley.com</a:t>
            </a:r>
          </a:p>
        </p:txBody>
      </p:sp>
      <p:sp>
        <p:nvSpPr>
          <p:cNvPr id="23559" name="TextBox 1"/>
          <p:cNvSpPr txBox="1">
            <a:spLocks noChangeArrowheads="1"/>
          </p:cNvSpPr>
          <p:nvPr/>
        </p:nvSpPr>
        <p:spPr bwMode="auto">
          <a:xfrm>
            <a:off x="590550" y="4210579"/>
            <a:ext cx="8553450" cy="234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pPr>
            <a:r>
              <a:rPr lang="en-US" dirty="0"/>
              <a:t>Sources:  Erik Dane &amp; Michael Pratt (2007</a:t>
            </a:r>
            <a:r>
              <a:rPr lang="en-US" dirty="0" smtClean="0"/>
              <a:t>),</a:t>
            </a:r>
          </a:p>
          <a:p>
            <a:pPr eaLnBrk="1" hangingPunct="1">
              <a:lnSpc>
                <a:spcPct val="90000"/>
              </a:lnSpc>
            </a:pPr>
            <a:r>
              <a:rPr lang="en-US" dirty="0" smtClean="0">
                <a:hlinkClick r:id="rId2"/>
              </a:rPr>
              <a:t>Exploring </a:t>
            </a:r>
            <a:r>
              <a:rPr lang="en-US" dirty="0">
                <a:hlinkClick r:id="rId2"/>
              </a:rPr>
              <a:t>intuition and its role in managerial decision </a:t>
            </a:r>
            <a:r>
              <a:rPr lang="en-US" dirty="0" smtClean="0">
                <a:hlinkClick r:id="rId2"/>
              </a:rPr>
              <a:t>making</a:t>
            </a:r>
            <a:r>
              <a:rPr lang="en-US" dirty="0" smtClean="0"/>
              <a:t>, </a:t>
            </a:r>
            <a:r>
              <a:rPr lang="en-US" i="1" dirty="0"/>
              <a:t>Academy of Management Review</a:t>
            </a:r>
            <a:r>
              <a:rPr lang="en-US" dirty="0" smtClean="0"/>
              <a:t>, 32</a:t>
            </a:r>
            <a:r>
              <a:rPr lang="en-US" dirty="0"/>
              <a:t>(1), 33-54.  </a:t>
            </a:r>
            <a:endParaRPr lang="en-US" dirty="0" smtClean="0"/>
          </a:p>
          <a:p>
            <a:pPr eaLnBrk="1" hangingPunct="1">
              <a:lnSpc>
                <a:spcPct val="90000"/>
              </a:lnSpc>
            </a:pPr>
            <a:r>
              <a:rPr lang="en-US" dirty="0" smtClean="0"/>
              <a:t>Eugene </a:t>
            </a:r>
            <a:r>
              <a:rPr lang="en-US" dirty="0"/>
              <a:t>Sadler-</a:t>
            </a:r>
            <a:r>
              <a:rPr lang="en-US" dirty="0" smtClean="0"/>
              <a:t>Smith  </a:t>
            </a:r>
            <a:r>
              <a:rPr lang="en-US" dirty="0"/>
              <a:t>(</a:t>
            </a:r>
            <a:r>
              <a:rPr lang="en-US" dirty="0" smtClean="0"/>
              <a:t>2008) </a:t>
            </a:r>
            <a:r>
              <a:rPr lang="en-US" dirty="0">
                <a:hlinkClick r:id="rId3"/>
              </a:rPr>
              <a:t>The role of intuition in collective </a:t>
            </a:r>
            <a:endParaRPr lang="en-US" dirty="0" smtClean="0"/>
          </a:p>
          <a:p>
            <a:pPr eaLnBrk="1" hangingPunct="1">
              <a:lnSpc>
                <a:spcPct val="90000"/>
              </a:lnSpc>
            </a:pPr>
            <a:r>
              <a:rPr lang="en-US" dirty="0" smtClean="0">
                <a:hlinkClick r:id="rId3"/>
              </a:rPr>
              <a:t>learning </a:t>
            </a:r>
            <a:r>
              <a:rPr lang="en-US" dirty="0">
                <a:hlinkClick r:id="rId3"/>
              </a:rPr>
              <a:t>and the </a:t>
            </a:r>
            <a:r>
              <a:rPr lang="en-US" dirty="0" smtClean="0">
                <a:hlinkClick r:id="rId3"/>
              </a:rPr>
              <a:t>development of </a:t>
            </a:r>
            <a:r>
              <a:rPr lang="en-US" dirty="0">
                <a:hlinkClick r:id="rId3"/>
              </a:rPr>
              <a:t>shared </a:t>
            </a:r>
            <a:r>
              <a:rPr lang="en-US" dirty="0" smtClean="0">
                <a:hlinkClick r:id="rId3"/>
              </a:rPr>
              <a:t>meaning</a:t>
            </a:r>
            <a:r>
              <a:rPr lang="en-US" dirty="0" smtClean="0"/>
              <a:t>, </a:t>
            </a:r>
          </a:p>
          <a:p>
            <a:pPr eaLnBrk="1" hangingPunct="1">
              <a:lnSpc>
                <a:spcPct val="90000"/>
              </a:lnSpc>
            </a:pPr>
            <a:r>
              <a:rPr lang="en-US" i="1" dirty="0" smtClean="0"/>
              <a:t>Advances </a:t>
            </a:r>
            <a:r>
              <a:rPr lang="en-US" i="1" dirty="0"/>
              <a:t>in Developing Human Resources,</a:t>
            </a:r>
            <a:r>
              <a:rPr lang="en-US" dirty="0"/>
              <a:t> </a:t>
            </a:r>
            <a:r>
              <a:rPr lang="en-US" dirty="0" smtClean="0"/>
              <a:t>10 (4), </a:t>
            </a:r>
            <a:r>
              <a:rPr lang="en-US" dirty="0"/>
              <a:t>494-</a:t>
            </a:r>
            <a:r>
              <a:rPr lang="en-US" dirty="0" smtClean="0"/>
              <a:t>508.</a:t>
            </a:r>
            <a:endParaRPr lang="en-US" dirty="0"/>
          </a:p>
          <a:p>
            <a:pPr eaLnBrk="1" hangingPunct="1">
              <a:lnSpc>
                <a:spcPct val="90000"/>
              </a:lnSpc>
            </a:pPr>
            <a:endParaRPr lang="en-US" sz="1800" dirty="0"/>
          </a:p>
        </p:txBody>
      </p:sp>
      <p:sp>
        <p:nvSpPr>
          <p:cNvPr id="3" name="Date Placeholder 2"/>
          <p:cNvSpPr>
            <a:spLocks noGrp="1"/>
          </p:cNvSpPr>
          <p:nvPr>
            <p:ph type="dt" sz="quarter" idx="10"/>
          </p:nvPr>
        </p:nvSpPr>
        <p:spPr/>
        <p:txBody>
          <a:bodyPr/>
          <a:lstStyle/>
          <a:p>
            <a:pPr>
              <a:defRPr/>
            </a:pPr>
            <a:r>
              <a:rPr lang="en-US" smtClean="0"/>
              <a:t>4/22/17</a:t>
            </a:r>
            <a:endParaRPr lang="en-US" dirty="0"/>
          </a:p>
        </p:txBody>
      </p:sp>
      <p:sp>
        <p:nvSpPr>
          <p:cNvPr id="6" name="Slide Number Placeholder 5"/>
          <p:cNvSpPr>
            <a:spLocks noGrp="1"/>
          </p:cNvSpPr>
          <p:nvPr>
            <p:ph type="sldNum" sz="quarter" idx="12"/>
          </p:nvPr>
        </p:nvSpPr>
        <p:spPr/>
        <p:txBody>
          <a:bodyPr/>
          <a:lstStyle/>
          <a:p>
            <a:pPr>
              <a:defRPr/>
            </a:pPr>
            <a:fld id="{71A497A0-06D1-2B49-B338-C949BE71535A}" type="slidenum">
              <a:rPr lang="en-US" smtClean="0"/>
              <a:pPr>
                <a:defRPr/>
              </a:pPr>
              <a:t>6</a:t>
            </a:fld>
            <a:endParaRPr lang="en-US" dirty="0"/>
          </a:p>
        </p:txBody>
      </p:sp>
    </p:spTree>
    <p:extLst>
      <p:ext uri="{BB962C8B-B14F-4D97-AF65-F5344CB8AC3E}">
        <p14:creationId xmlns:p14="http://schemas.microsoft.com/office/powerpoint/2010/main" val="41902725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p:txBody>
          <a:bodyPr/>
          <a:lstStyle/>
          <a:p>
            <a:pPr eaLnBrk="1" hangingPunct="1"/>
            <a:r>
              <a:rPr lang="en-US" sz="3500">
                <a:latin typeface="Calibri" charset="0"/>
              </a:rPr>
              <a:t>Methods for Developing Intuitive Awareness</a:t>
            </a:r>
          </a:p>
        </p:txBody>
      </p:sp>
      <p:sp>
        <p:nvSpPr>
          <p:cNvPr id="8" name="Content Placeholder 7"/>
          <p:cNvSpPr>
            <a:spLocks noGrp="1"/>
          </p:cNvSpPr>
          <p:nvPr>
            <p:ph sz="half" idx="2"/>
          </p:nvPr>
        </p:nvSpPr>
        <p:spPr>
          <a:xfrm>
            <a:off x="457200" y="1417638"/>
            <a:ext cx="4040188" cy="5100637"/>
          </a:xfrm>
        </p:spPr>
        <p:txBody>
          <a:bodyPr>
            <a:normAutofit/>
          </a:bodyPr>
          <a:lstStyle/>
          <a:p>
            <a:pPr eaLnBrk="1" hangingPunct="1">
              <a:defRPr/>
            </a:pPr>
            <a:r>
              <a:rPr lang="en-US" dirty="0" smtClean="0"/>
              <a:t>Passive volition</a:t>
            </a:r>
          </a:p>
          <a:p>
            <a:pPr eaLnBrk="1" hangingPunct="1">
              <a:defRPr/>
            </a:pPr>
            <a:r>
              <a:rPr lang="en-US" dirty="0" smtClean="0"/>
              <a:t>Meditation</a:t>
            </a:r>
          </a:p>
          <a:p>
            <a:pPr eaLnBrk="1" hangingPunct="1">
              <a:defRPr/>
            </a:pPr>
            <a:r>
              <a:rPr lang="en-US" dirty="0" smtClean="0"/>
              <a:t>Mindfulness</a:t>
            </a:r>
          </a:p>
          <a:p>
            <a:pPr eaLnBrk="1" hangingPunct="1">
              <a:defRPr/>
            </a:pPr>
            <a:r>
              <a:rPr lang="en-US" dirty="0" smtClean="0"/>
              <a:t>Somatic awareness</a:t>
            </a:r>
          </a:p>
          <a:p>
            <a:pPr eaLnBrk="1" hangingPunct="1">
              <a:defRPr/>
            </a:pPr>
            <a:r>
              <a:rPr lang="en-US" dirty="0" smtClean="0"/>
              <a:t>Insight</a:t>
            </a:r>
          </a:p>
          <a:p>
            <a:pPr eaLnBrk="1" hangingPunct="1">
              <a:defRPr/>
            </a:pPr>
            <a:r>
              <a:rPr lang="en-US" dirty="0" smtClean="0"/>
              <a:t>Spontaneity</a:t>
            </a:r>
          </a:p>
          <a:p>
            <a:pPr eaLnBrk="1" hangingPunct="1">
              <a:defRPr/>
            </a:pPr>
            <a:r>
              <a:rPr lang="en-US" dirty="0" smtClean="0"/>
              <a:t>Visual imagery</a:t>
            </a:r>
          </a:p>
          <a:p>
            <a:pPr eaLnBrk="1" hangingPunct="1">
              <a:defRPr/>
            </a:pPr>
            <a:r>
              <a:rPr lang="en-US" dirty="0" smtClean="0"/>
              <a:t>Relaxation</a:t>
            </a:r>
          </a:p>
          <a:p>
            <a:pPr marL="0" indent="0" eaLnBrk="1" hangingPunct="1">
              <a:buFont typeface="Arial" charset="0"/>
              <a:buNone/>
              <a:defRPr/>
            </a:pPr>
            <a:r>
              <a:rPr lang="en-US" sz="1800" dirty="0" smtClean="0"/>
              <a:t>Described by Sadler-Smith &amp; Shefy (2007), “</a:t>
            </a:r>
            <a:r>
              <a:rPr lang="en-US" sz="1800" dirty="0" smtClean="0">
                <a:hlinkClick r:id="rId2"/>
              </a:rPr>
              <a:t>Developing Intuitive Awareness </a:t>
            </a:r>
            <a:r>
              <a:rPr lang="en-US" sz="1800" dirty="0" smtClean="0"/>
              <a:t> </a:t>
            </a:r>
            <a:r>
              <a:rPr lang="en-US" sz="1800" dirty="0" smtClean="0">
                <a:hlinkClick r:id="rId2"/>
              </a:rPr>
              <a:t>in Management Education</a:t>
            </a:r>
            <a:r>
              <a:rPr lang="en-US" sz="1800" dirty="0" smtClean="0"/>
              <a:t>,” </a:t>
            </a:r>
            <a:r>
              <a:rPr lang="en-US" sz="1800" i="1" dirty="0" smtClean="0"/>
              <a:t>Academy of Management Learning &amp; Education, 6(2), 494-508.</a:t>
            </a:r>
            <a:endParaRPr lang="en-US" sz="1800" dirty="0"/>
          </a:p>
        </p:txBody>
      </p:sp>
      <p:sp>
        <p:nvSpPr>
          <p:cNvPr id="11" name="Content Placeholder 10"/>
          <p:cNvSpPr>
            <a:spLocks noGrp="1"/>
          </p:cNvSpPr>
          <p:nvPr>
            <p:ph sz="quarter" idx="4"/>
          </p:nvPr>
        </p:nvSpPr>
        <p:spPr>
          <a:xfrm>
            <a:off x="4645025" y="1417638"/>
            <a:ext cx="4041775" cy="5100637"/>
          </a:xfrm>
        </p:spPr>
        <p:txBody>
          <a:bodyPr/>
          <a:lstStyle/>
          <a:p>
            <a:pPr eaLnBrk="1" hangingPunct="1">
              <a:spcAft>
                <a:spcPts val="1800"/>
              </a:spcAft>
              <a:defRPr/>
            </a:pPr>
            <a:r>
              <a:rPr lang="en-US" dirty="0" smtClean="0"/>
              <a:t>Dream work</a:t>
            </a:r>
          </a:p>
          <a:p>
            <a:pPr eaLnBrk="1" hangingPunct="1">
              <a:spcAft>
                <a:spcPts val="1800"/>
              </a:spcAft>
              <a:defRPr/>
            </a:pPr>
            <a:r>
              <a:rPr lang="en-US" dirty="0" smtClean="0"/>
              <a:t>Holotropic/Integrative Breathwork</a:t>
            </a:r>
          </a:p>
          <a:p>
            <a:pPr eaLnBrk="1" hangingPunct="1">
              <a:spcAft>
                <a:spcPts val="1800"/>
              </a:spcAft>
              <a:defRPr/>
            </a:pPr>
            <a:r>
              <a:rPr lang="en-US" dirty="0" smtClean="0"/>
              <a:t>Brainwave Entrainment (BWE)</a:t>
            </a:r>
          </a:p>
          <a:p>
            <a:pPr eaLnBrk="1" hangingPunct="1">
              <a:spcAft>
                <a:spcPts val="2400"/>
              </a:spcAft>
              <a:defRPr/>
            </a:pPr>
            <a:r>
              <a:rPr lang="en-US" dirty="0" smtClean="0"/>
              <a:t>Psychochemicals</a:t>
            </a:r>
          </a:p>
          <a:p>
            <a:pPr marL="0" indent="0" eaLnBrk="1" hangingPunct="1">
              <a:spcAft>
                <a:spcPts val="1800"/>
              </a:spcAft>
              <a:buFont typeface="Arial" charset="0"/>
              <a:buNone/>
              <a:defRPr/>
            </a:pPr>
            <a:r>
              <a:rPr lang="en-US" sz="1800" dirty="0" smtClean="0"/>
              <a:t>Highly relevant methods for tapping intuition through non-ordinary states of consciousness (NOSC) </a:t>
            </a:r>
            <a:r>
              <a:rPr lang="en-US" sz="1800" u="sng" dirty="0" smtClean="0"/>
              <a:t>not</a:t>
            </a:r>
            <a:r>
              <a:rPr lang="en-US" sz="1800" dirty="0" smtClean="0"/>
              <a:t> described by Sadler-Smith &amp; Shefy</a:t>
            </a:r>
            <a:endParaRPr lang="en-US" sz="1800" dirty="0"/>
          </a:p>
        </p:txBody>
      </p:sp>
      <p:sp>
        <p:nvSpPr>
          <p:cNvPr id="2" name="Footer Placeholder 1"/>
          <p:cNvSpPr>
            <a:spLocks noGrp="1"/>
          </p:cNvSpPr>
          <p:nvPr>
            <p:ph type="ftr" sz="quarter" idx="11"/>
          </p:nvPr>
        </p:nvSpPr>
        <p:spPr/>
        <p:txBody>
          <a:bodyPr/>
          <a:lstStyle/>
          <a:p>
            <a:pPr>
              <a:defRPr/>
            </a:pPr>
            <a:r>
              <a:rPr lang="en-US"/>
              <a:t>OliverMarkley.com</a:t>
            </a:r>
          </a:p>
        </p:txBody>
      </p:sp>
      <p:sp>
        <p:nvSpPr>
          <p:cNvPr id="3" name="Date Placeholder 2"/>
          <p:cNvSpPr>
            <a:spLocks noGrp="1"/>
          </p:cNvSpPr>
          <p:nvPr>
            <p:ph type="dt" sz="quarter" idx="10"/>
          </p:nvPr>
        </p:nvSpPr>
        <p:spPr/>
        <p:txBody>
          <a:bodyPr/>
          <a:lstStyle/>
          <a:p>
            <a:pPr>
              <a:defRPr/>
            </a:pPr>
            <a:r>
              <a:rPr lang="en-US" smtClean="0"/>
              <a:t>4/22/17</a:t>
            </a:r>
            <a:endParaRPr lang="en-US" dirty="0"/>
          </a:p>
        </p:txBody>
      </p:sp>
      <p:sp>
        <p:nvSpPr>
          <p:cNvPr id="4" name="Slide Number Placeholder 3"/>
          <p:cNvSpPr>
            <a:spLocks noGrp="1"/>
          </p:cNvSpPr>
          <p:nvPr>
            <p:ph type="sldNum" sz="quarter" idx="12"/>
          </p:nvPr>
        </p:nvSpPr>
        <p:spPr/>
        <p:txBody>
          <a:bodyPr/>
          <a:lstStyle/>
          <a:p>
            <a:pPr>
              <a:defRPr/>
            </a:pPr>
            <a:fld id="{91A79D66-B3DE-344D-9BE2-FE14521E462E}" type="slidenum">
              <a:rPr lang="en-US" smtClean="0"/>
              <a:pPr>
                <a:defRPr/>
              </a:pPr>
              <a:t>7</a:t>
            </a:fld>
            <a:endParaRPr lang="en-US" dirty="0"/>
          </a:p>
        </p:txBody>
      </p:sp>
    </p:spTree>
    <p:extLst>
      <p:ext uri="{BB962C8B-B14F-4D97-AF65-F5344CB8AC3E}">
        <p14:creationId xmlns:p14="http://schemas.microsoft.com/office/powerpoint/2010/main" val="42793708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273050" y="296863"/>
            <a:ext cx="8229600" cy="1168400"/>
          </a:xfrm>
        </p:spPr>
        <p:txBody>
          <a:bodyPr rtlCol="0">
            <a:normAutofit fontScale="90000"/>
          </a:bodyPr>
          <a:lstStyle/>
          <a:p>
            <a:pPr eaLnBrk="1" fontAlgn="auto" hangingPunct="1">
              <a:spcAft>
                <a:spcPts val="0"/>
              </a:spcAft>
              <a:defRPr/>
            </a:pPr>
            <a:r>
              <a:rPr lang="en-US" sz="3200" dirty="0" smtClean="0">
                <a:latin typeface="Calibri" charset="0"/>
                <a:ea typeface="+mj-ea"/>
                <a:cs typeface="+mj-cs"/>
              </a:rPr>
              <a:t/>
            </a:r>
            <a:br>
              <a:rPr lang="en-US" sz="3200" dirty="0" smtClean="0">
                <a:latin typeface="Calibri" charset="0"/>
                <a:ea typeface="+mj-ea"/>
                <a:cs typeface="+mj-cs"/>
              </a:rPr>
            </a:br>
            <a:r>
              <a:rPr lang="en-US" sz="4000" dirty="0" smtClean="0">
                <a:latin typeface="Calibri" charset="0"/>
                <a:ea typeface="+mj-ea"/>
                <a:cs typeface="+mj-cs"/>
              </a:rPr>
              <a:t>Three Types of Practical Intuition</a:t>
            </a:r>
            <a:r>
              <a:rPr lang="en-US" dirty="0" smtClean="0">
                <a:latin typeface="Calibri" charset="0"/>
                <a:ea typeface="+mj-ea"/>
                <a:cs typeface="+mj-cs"/>
              </a:rPr>
              <a:t/>
            </a:r>
            <a:br>
              <a:rPr lang="en-US" dirty="0" smtClean="0">
                <a:latin typeface="Calibri" charset="0"/>
                <a:ea typeface="+mj-ea"/>
                <a:cs typeface="+mj-cs"/>
              </a:rPr>
            </a:br>
            <a:r>
              <a:rPr lang="en-US" sz="2800" dirty="0" smtClean="0">
                <a:ea typeface="+mj-ea"/>
                <a:cs typeface="+mj-cs"/>
              </a:rPr>
              <a:t/>
            </a:r>
            <a:br>
              <a:rPr lang="en-US" sz="2800" dirty="0" smtClean="0">
                <a:ea typeface="+mj-ea"/>
                <a:cs typeface="+mj-cs"/>
              </a:rPr>
            </a:br>
            <a:r>
              <a:rPr lang="en-US" sz="2800" dirty="0" smtClean="0">
                <a:latin typeface="Calibri" charset="0"/>
                <a:ea typeface="+mj-ea"/>
                <a:cs typeface="+mj-cs"/>
              </a:rPr>
              <a:t>  </a:t>
            </a:r>
            <a:endParaRPr lang="en-US" dirty="0" smtClean="0">
              <a:latin typeface="Calibri" charset="0"/>
              <a:ea typeface="+mj-ea"/>
              <a:cs typeface="+mj-cs"/>
            </a:endParaRPr>
          </a:p>
        </p:txBody>
      </p:sp>
      <p:sp>
        <p:nvSpPr>
          <p:cNvPr id="25602" name="Content Placeholder 2"/>
          <p:cNvSpPr>
            <a:spLocks noGrp="1"/>
          </p:cNvSpPr>
          <p:nvPr>
            <p:ph idx="1"/>
          </p:nvPr>
        </p:nvSpPr>
        <p:spPr>
          <a:xfrm>
            <a:off x="1172218" y="1166989"/>
            <a:ext cx="7782870" cy="3324153"/>
          </a:xfrm>
        </p:spPr>
        <p:txBody>
          <a:bodyPr/>
          <a:lstStyle/>
          <a:p>
            <a:pPr marL="0" indent="0" eaLnBrk="1" hangingPunct="1">
              <a:lnSpc>
                <a:spcPct val="110000"/>
              </a:lnSpc>
              <a:spcBef>
                <a:spcPct val="0"/>
              </a:spcBef>
              <a:buFont typeface="Arial" charset="0"/>
              <a:buNone/>
            </a:pPr>
            <a:r>
              <a:rPr lang="en-US" sz="2800" dirty="0">
                <a:latin typeface="Calibri" charset="0"/>
              </a:rPr>
              <a:t>1. Automated expertise or “job smarts”    </a:t>
            </a:r>
          </a:p>
          <a:p>
            <a:pPr marL="0" indent="0" eaLnBrk="1" hangingPunct="1">
              <a:lnSpc>
                <a:spcPct val="110000"/>
              </a:lnSpc>
              <a:spcBef>
                <a:spcPct val="0"/>
              </a:spcBef>
              <a:spcAft>
                <a:spcPts val="1200"/>
              </a:spcAft>
              <a:buFont typeface="Arial" charset="0"/>
              <a:buNone/>
            </a:pPr>
            <a:r>
              <a:rPr lang="en-US" sz="2800" dirty="0">
                <a:latin typeface="Calibri" charset="0"/>
              </a:rPr>
              <a:t>	      (memory dependent)</a:t>
            </a:r>
          </a:p>
          <a:p>
            <a:pPr marL="0" indent="0" eaLnBrk="1" hangingPunct="1">
              <a:lnSpc>
                <a:spcPct val="110000"/>
              </a:lnSpc>
              <a:spcBef>
                <a:spcPct val="0"/>
              </a:spcBef>
              <a:buFont typeface="Arial" charset="0"/>
              <a:buNone/>
            </a:pPr>
            <a:r>
              <a:rPr lang="en-US" sz="2800" dirty="0">
                <a:latin typeface="Calibri" charset="0"/>
              </a:rPr>
              <a:t>2. Holistic hunch or "gut” feeling</a:t>
            </a:r>
          </a:p>
          <a:p>
            <a:pPr marL="0" indent="0" eaLnBrk="1" hangingPunct="1">
              <a:lnSpc>
                <a:spcPct val="110000"/>
              </a:lnSpc>
              <a:spcBef>
                <a:spcPct val="0"/>
              </a:spcBef>
              <a:spcAft>
                <a:spcPts val="1200"/>
              </a:spcAft>
              <a:buFont typeface="Arial" charset="0"/>
              <a:buNone/>
            </a:pPr>
            <a:r>
              <a:rPr lang="en-US" sz="2800" dirty="0">
                <a:latin typeface="Calibri" charset="0"/>
              </a:rPr>
              <a:t>	      (memory influenced)</a:t>
            </a:r>
          </a:p>
          <a:p>
            <a:pPr marL="0" indent="0" eaLnBrk="1" hangingPunct="1">
              <a:lnSpc>
                <a:spcPct val="110000"/>
              </a:lnSpc>
              <a:spcBef>
                <a:spcPct val="0"/>
              </a:spcBef>
              <a:buFont typeface="Arial" charset="0"/>
              <a:buNone/>
            </a:pPr>
            <a:r>
              <a:rPr lang="en-US" sz="2800" dirty="0">
                <a:latin typeface="Calibri" charset="0"/>
              </a:rPr>
              <a:t>3. Transcendental insight or vision</a:t>
            </a:r>
          </a:p>
          <a:p>
            <a:pPr marL="0" indent="0" eaLnBrk="1" hangingPunct="1">
              <a:lnSpc>
                <a:spcPct val="110000"/>
              </a:lnSpc>
              <a:spcBef>
                <a:spcPct val="0"/>
              </a:spcBef>
              <a:buFont typeface="Arial" charset="0"/>
              <a:buNone/>
            </a:pPr>
            <a:r>
              <a:rPr lang="en-US" sz="2800" dirty="0">
                <a:latin typeface="Calibri" charset="0"/>
              </a:rPr>
              <a:t>	      (memory independent)</a:t>
            </a:r>
          </a:p>
          <a:p>
            <a:pPr marL="0" indent="0" eaLnBrk="1" hangingPunct="1">
              <a:lnSpc>
                <a:spcPct val="110000"/>
              </a:lnSpc>
              <a:spcBef>
                <a:spcPct val="0"/>
              </a:spcBef>
              <a:buFont typeface="Arial" charset="0"/>
              <a:buNone/>
            </a:pPr>
            <a:endParaRPr lang="en-US" sz="2400" dirty="0">
              <a:latin typeface="Calibri" charset="0"/>
            </a:endParaRPr>
          </a:p>
          <a:p>
            <a:pPr marL="0" indent="0" eaLnBrk="1" hangingPunct="1">
              <a:lnSpc>
                <a:spcPct val="140000"/>
              </a:lnSpc>
              <a:buFont typeface="Arial" charset="0"/>
              <a:buNone/>
            </a:pPr>
            <a:endParaRPr lang="en-US" dirty="0">
              <a:latin typeface="Calibri" charset="0"/>
            </a:endParaRPr>
          </a:p>
        </p:txBody>
      </p:sp>
      <p:sp>
        <p:nvSpPr>
          <p:cNvPr id="5" name="Footer Placeholder 4"/>
          <p:cNvSpPr>
            <a:spLocks noGrp="1"/>
          </p:cNvSpPr>
          <p:nvPr>
            <p:ph type="ftr" sz="quarter" idx="11"/>
          </p:nvPr>
        </p:nvSpPr>
        <p:spPr/>
        <p:txBody>
          <a:bodyPr/>
          <a:lstStyle/>
          <a:p>
            <a:pPr>
              <a:defRPr/>
            </a:pPr>
            <a:r>
              <a:rPr lang="en-US"/>
              <a:t>OliverMarkley.com</a:t>
            </a:r>
          </a:p>
        </p:txBody>
      </p:sp>
      <p:sp>
        <p:nvSpPr>
          <p:cNvPr id="25604" name="TextBox 1"/>
          <p:cNvSpPr txBox="1">
            <a:spLocks noChangeArrowheads="1"/>
          </p:cNvSpPr>
          <p:nvPr/>
        </p:nvSpPr>
        <p:spPr bwMode="auto">
          <a:xfrm>
            <a:off x="682272" y="4491142"/>
            <a:ext cx="7604125" cy="144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10000"/>
              </a:lnSpc>
              <a:defRPr/>
            </a:pPr>
            <a:r>
              <a:rPr lang="en-US" sz="2000" dirty="0" smtClean="0"/>
              <a:t>Sources: The </a:t>
            </a:r>
            <a:r>
              <a:rPr lang="en-US" sz="2000" dirty="0"/>
              <a:t>first </a:t>
            </a:r>
            <a:r>
              <a:rPr lang="en-US" sz="2000" dirty="0" smtClean="0"/>
              <a:t>two are distinguished by C</a:t>
            </a:r>
            <a:r>
              <a:rPr lang="en-US" sz="2000" dirty="0"/>
              <a:t>. Chet Miller and R. Duane </a:t>
            </a:r>
            <a:r>
              <a:rPr lang="en-US" sz="2000" dirty="0" smtClean="0"/>
              <a:t>Ireland (</a:t>
            </a:r>
            <a:r>
              <a:rPr lang="en-US" sz="2000" dirty="0"/>
              <a:t>2005</a:t>
            </a:r>
            <a:r>
              <a:rPr lang="en-US" sz="2000" dirty="0" smtClean="0"/>
              <a:t>), </a:t>
            </a:r>
            <a:r>
              <a:rPr lang="en-US" sz="2000" dirty="0" smtClean="0">
                <a:hlinkClick r:id="rId2"/>
              </a:rPr>
              <a:t>“Intuition </a:t>
            </a:r>
            <a:r>
              <a:rPr lang="en-US" sz="2000" dirty="0">
                <a:hlinkClick r:id="rId2"/>
              </a:rPr>
              <a:t>in strategic decision making</a:t>
            </a:r>
            <a:r>
              <a:rPr lang="en-US" sz="2000" dirty="0"/>
              <a:t>: Friend or foe in </a:t>
            </a:r>
            <a:r>
              <a:rPr lang="en-US" sz="2000" dirty="0" smtClean="0"/>
              <a:t>    the </a:t>
            </a:r>
            <a:r>
              <a:rPr lang="en-US" sz="2000" dirty="0"/>
              <a:t>fast-paced 21</a:t>
            </a:r>
            <a:r>
              <a:rPr lang="en-US" sz="2000" baseline="30000" dirty="0"/>
              <a:t>st</a:t>
            </a:r>
            <a:r>
              <a:rPr lang="en-US" sz="2000" dirty="0"/>
              <a:t> </a:t>
            </a:r>
            <a:r>
              <a:rPr lang="en-US" sz="2000" dirty="0" smtClean="0"/>
              <a:t>century”, </a:t>
            </a:r>
            <a:r>
              <a:rPr lang="en-US" sz="2000" i="1" dirty="0"/>
              <a:t>Academy of Management Executive,</a:t>
            </a:r>
            <a:r>
              <a:rPr lang="en-US" sz="2000" dirty="0"/>
              <a:t> 19/1, 19-</a:t>
            </a:r>
            <a:r>
              <a:rPr lang="en-US" sz="2000" dirty="0" smtClean="0"/>
              <a:t>30.  The third is by Markley. </a:t>
            </a:r>
            <a:endParaRPr lang="en-US" sz="2000" dirty="0"/>
          </a:p>
        </p:txBody>
      </p:sp>
      <p:sp>
        <p:nvSpPr>
          <p:cNvPr id="2" name="Date Placeholder 1"/>
          <p:cNvSpPr>
            <a:spLocks noGrp="1"/>
          </p:cNvSpPr>
          <p:nvPr>
            <p:ph type="dt" sz="quarter" idx="10"/>
          </p:nvPr>
        </p:nvSpPr>
        <p:spPr/>
        <p:txBody>
          <a:bodyPr/>
          <a:lstStyle/>
          <a:p>
            <a:pPr>
              <a:defRPr/>
            </a:pPr>
            <a:r>
              <a:rPr lang="en-US" smtClean="0"/>
              <a:t>4/22/17</a:t>
            </a:r>
            <a:endParaRPr lang="en-US" dirty="0"/>
          </a:p>
        </p:txBody>
      </p:sp>
      <p:sp>
        <p:nvSpPr>
          <p:cNvPr id="3" name="Slide Number Placeholder 2"/>
          <p:cNvSpPr>
            <a:spLocks noGrp="1"/>
          </p:cNvSpPr>
          <p:nvPr>
            <p:ph type="sldNum" sz="quarter" idx="12"/>
          </p:nvPr>
        </p:nvSpPr>
        <p:spPr/>
        <p:txBody>
          <a:bodyPr/>
          <a:lstStyle/>
          <a:p>
            <a:pPr>
              <a:defRPr/>
            </a:pPr>
            <a:fld id="{CD90A226-2507-EC40-A148-51C2ABCA4CEA}" type="slidenum">
              <a:rPr lang="en-US" smtClean="0"/>
              <a:pPr>
                <a:defRPr/>
              </a:pPr>
              <a:t>8</a:t>
            </a:fld>
            <a:endParaRPr lang="en-US" dirty="0"/>
          </a:p>
        </p:txBody>
      </p:sp>
    </p:spTree>
    <p:extLst>
      <p:ext uri="{BB962C8B-B14F-4D97-AF65-F5344CB8AC3E}">
        <p14:creationId xmlns:p14="http://schemas.microsoft.com/office/powerpoint/2010/main" val="36834104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474663"/>
            <a:ext cx="8229600" cy="873125"/>
          </a:xfrm>
        </p:spPr>
        <p:txBody>
          <a:bodyPr/>
          <a:lstStyle/>
          <a:p>
            <a:pPr eaLnBrk="1" hangingPunct="1"/>
            <a:r>
              <a:rPr lang="en-US">
                <a:latin typeface="Calibri" charset="0"/>
              </a:rPr>
              <a:t>1. Automated Expertise</a:t>
            </a:r>
          </a:p>
        </p:txBody>
      </p:sp>
      <p:sp>
        <p:nvSpPr>
          <p:cNvPr id="26626" name="Text Placeholder 5"/>
          <p:cNvSpPr>
            <a:spLocks noGrp="1"/>
          </p:cNvSpPr>
          <p:nvPr>
            <p:ph type="body" idx="1"/>
          </p:nvPr>
        </p:nvSpPr>
        <p:spPr>
          <a:xfrm>
            <a:off x="457200" y="1358900"/>
            <a:ext cx="4040188" cy="639763"/>
          </a:xfrm>
        </p:spPr>
        <p:txBody>
          <a:bodyPr/>
          <a:lstStyle/>
          <a:p>
            <a:pPr algn="ctr" eaLnBrk="1" hangingPunct="1"/>
            <a:r>
              <a:rPr lang="en-US" u="sng">
                <a:latin typeface="Calibri" charset="0"/>
              </a:rPr>
              <a:t>Definition</a:t>
            </a:r>
          </a:p>
        </p:txBody>
      </p:sp>
      <p:sp>
        <p:nvSpPr>
          <p:cNvPr id="7" name="Content Placeholder 6"/>
          <p:cNvSpPr>
            <a:spLocks noGrp="1"/>
          </p:cNvSpPr>
          <p:nvPr>
            <p:ph sz="half" idx="2"/>
          </p:nvPr>
        </p:nvSpPr>
        <p:spPr>
          <a:xfrm>
            <a:off x="457200" y="2012950"/>
            <a:ext cx="4040188" cy="4140200"/>
          </a:xfrm>
        </p:spPr>
        <p:txBody>
          <a:bodyPr rtlCol="0">
            <a:normAutofit/>
          </a:bodyPr>
          <a:lstStyle/>
          <a:p>
            <a:pPr marL="0" indent="0" eaLnBrk="1" fontAlgn="auto" hangingPunct="1">
              <a:spcBef>
                <a:spcPts val="0"/>
              </a:spcBef>
              <a:spcAft>
                <a:spcPts val="1200"/>
              </a:spcAft>
              <a:buFont typeface="Arial" charset="0"/>
              <a:buNone/>
              <a:defRPr/>
            </a:pPr>
            <a:r>
              <a:rPr lang="en-US" dirty="0">
                <a:latin typeface="Arial"/>
                <a:ea typeface="ＭＳ 明朝"/>
                <a:cs typeface="Times New Roman"/>
              </a:rPr>
              <a:t>Judgment or choice made through a partially subconscious process involving:</a:t>
            </a:r>
          </a:p>
          <a:p>
            <a:pPr eaLnBrk="1" fontAlgn="auto" hangingPunct="1">
              <a:spcBef>
                <a:spcPts val="0"/>
              </a:spcBef>
              <a:spcAft>
                <a:spcPts val="1200"/>
              </a:spcAft>
              <a:buFont typeface="Arial"/>
              <a:buChar char="•"/>
              <a:tabLst>
                <a:tab pos="182880" algn="l"/>
              </a:tabLst>
              <a:defRPr/>
            </a:pPr>
            <a:r>
              <a:rPr lang="en-US" dirty="0">
                <a:latin typeface="Arial"/>
                <a:ea typeface="ＭＳ 明朝"/>
                <a:cs typeface="Times New Roman"/>
              </a:rPr>
              <a:t>Steps </a:t>
            </a:r>
            <a:r>
              <a:rPr lang="en-US" dirty="0" smtClean="0">
                <a:latin typeface="Arial"/>
                <a:ea typeface="ＭＳ 明朝"/>
                <a:cs typeface="Times New Roman"/>
              </a:rPr>
              <a:t>learned from situation</a:t>
            </a:r>
            <a:r>
              <a:rPr lang="en-US" dirty="0">
                <a:latin typeface="Arial"/>
                <a:ea typeface="ＭＳ 明朝"/>
                <a:cs typeface="Times New Roman"/>
              </a:rPr>
              <a:t>-specific experiences</a:t>
            </a:r>
          </a:p>
          <a:p>
            <a:pPr eaLnBrk="1" fontAlgn="auto" hangingPunct="1">
              <a:spcBef>
                <a:spcPts val="0"/>
              </a:spcBef>
              <a:spcAft>
                <a:spcPts val="1200"/>
              </a:spcAft>
              <a:buFont typeface="Arial"/>
              <a:buChar char="•"/>
              <a:tabLst>
                <a:tab pos="182880" algn="l"/>
              </a:tabLst>
              <a:defRPr/>
            </a:pPr>
            <a:r>
              <a:rPr lang="en-US" dirty="0">
                <a:latin typeface="Arial"/>
                <a:ea typeface="ＭＳ 明朝"/>
                <a:cs typeface="Times New Roman"/>
              </a:rPr>
              <a:t>A replay of past learning</a:t>
            </a:r>
          </a:p>
          <a:p>
            <a:pPr eaLnBrk="1" fontAlgn="auto" hangingPunct="1">
              <a:spcBef>
                <a:spcPts val="0"/>
              </a:spcBef>
              <a:spcAft>
                <a:spcPts val="1200"/>
              </a:spcAft>
              <a:buFont typeface="Arial"/>
              <a:buChar char="•"/>
              <a:tabLst>
                <a:tab pos="182880" algn="l"/>
              </a:tabLst>
              <a:defRPr/>
            </a:pPr>
            <a:r>
              <a:rPr lang="en-US" dirty="0">
                <a:latin typeface="Arial"/>
                <a:ea typeface="ＭＳ 明朝"/>
                <a:cs typeface="Times New Roman"/>
              </a:rPr>
              <a:t>A feeling of familiarity</a:t>
            </a:r>
          </a:p>
          <a:p>
            <a:pPr marL="0" indent="0" eaLnBrk="1" fontAlgn="auto" hangingPunct="1">
              <a:spcAft>
                <a:spcPts val="0"/>
              </a:spcAft>
              <a:buFont typeface="Arial" charset="0"/>
              <a:buNone/>
              <a:defRPr/>
            </a:pPr>
            <a:endParaRPr lang="en-US" dirty="0">
              <a:ea typeface="+mn-ea"/>
              <a:cs typeface="+mn-cs"/>
            </a:endParaRPr>
          </a:p>
        </p:txBody>
      </p:sp>
      <p:sp>
        <p:nvSpPr>
          <p:cNvPr id="26628" name="Text Placeholder 7"/>
          <p:cNvSpPr>
            <a:spLocks noGrp="1"/>
          </p:cNvSpPr>
          <p:nvPr>
            <p:ph type="body" sz="quarter" idx="3"/>
          </p:nvPr>
        </p:nvSpPr>
        <p:spPr>
          <a:xfrm>
            <a:off x="4532313" y="1381125"/>
            <a:ext cx="4041775" cy="639763"/>
          </a:xfrm>
        </p:spPr>
        <p:txBody>
          <a:bodyPr/>
          <a:lstStyle/>
          <a:p>
            <a:pPr algn="ctr" eaLnBrk="1" hangingPunct="1"/>
            <a:r>
              <a:rPr lang="en-US" u="sng">
                <a:latin typeface="Calibri" charset="0"/>
              </a:rPr>
              <a:t>Examples</a:t>
            </a:r>
          </a:p>
        </p:txBody>
      </p:sp>
      <p:sp>
        <p:nvSpPr>
          <p:cNvPr id="9" name="Content Placeholder 8"/>
          <p:cNvSpPr>
            <a:spLocks noGrp="1"/>
          </p:cNvSpPr>
          <p:nvPr>
            <p:ph sz="quarter" idx="4"/>
          </p:nvPr>
        </p:nvSpPr>
        <p:spPr>
          <a:xfrm>
            <a:off x="4624388" y="2012950"/>
            <a:ext cx="4041775" cy="3951288"/>
          </a:xfrm>
        </p:spPr>
        <p:txBody>
          <a:bodyPr rtlCol="0">
            <a:normAutofit/>
          </a:bodyPr>
          <a:lstStyle/>
          <a:p>
            <a:pPr eaLnBrk="1" fontAlgn="auto" hangingPunct="1">
              <a:spcBef>
                <a:spcPts val="0"/>
              </a:spcBef>
              <a:spcAft>
                <a:spcPts val="1200"/>
              </a:spcAft>
              <a:buFont typeface="Arial"/>
              <a:buChar char="•"/>
              <a:tabLst>
                <a:tab pos="182880" algn="l"/>
              </a:tabLst>
              <a:defRPr/>
            </a:pPr>
            <a:r>
              <a:rPr lang="en-US" dirty="0">
                <a:latin typeface="Arial"/>
                <a:ea typeface="ＭＳ 明朝"/>
                <a:cs typeface="Times New Roman"/>
              </a:rPr>
              <a:t>Large bank loan officer making routine </a:t>
            </a:r>
            <a:r>
              <a:rPr lang="en-US" dirty="0" smtClean="0">
                <a:latin typeface="Arial"/>
                <a:ea typeface="ＭＳ 明朝"/>
                <a:cs typeface="Times New Roman"/>
              </a:rPr>
              <a:t>loan </a:t>
            </a:r>
            <a:r>
              <a:rPr lang="en-US" dirty="0">
                <a:latin typeface="Arial"/>
                <a:ea typeface="ＭＳ 明朝"/>
                <a:cs typeface="Times New Roman"/>
              </a:rPr>
              <a:t>decisions </a:t>
            </a:r>
            <a:endParaRPr lang="en-US" dirty="0" smtClean="0">
              <a:latin typeface="Arial"/>
              <a:ea typeface="ＭＳ 明朝"/>
              <a:cs typeface="Times New Roman"/>
            </a:endParaRPr>
          </a:p>
          <a:p>
            <a:pPr eaLnBrk="1" fontAlgn="auto" hangingPunct="1">
              <a:spcBef>
                <a:spcPts val="0"/>
              </a:spcBef>
              <a:spcAft>
                <a:spcPts val="1200"/>
              </a:spcAft>
              <a:buFont typeface="Arial"/>
              <a:buChar char="•"/>
              <a:tabLst>
                <a:tab pos="182880" algn="l"/>
              </a:tabLst>
              <a:defRPr/>
            </a:pPr>
            <a:r>
              <a:rPr lang="en-US" dirty="0" smtClean="0">
                <a:latin typeface="Arial"/>
                <a:ea typeface="ＭＳ 明朝"/>
                <a:cs typeface="Times New Roman"/>
              </a:rPr>
              <a:t>Airline </a:t>
            </a:r>
            <a:r>
              <a:rPr lang="en-US" dirty="0">
                <a:latin typeface="Arial"/>
                <a:ea typeface="ＭＳ 明朝"/>
                <a:cs typeface="Times New Roman"/>
              </a:rPr>
              <a:t>pilots or fire chiefs making instantaneous </a:t>
            </a:r>
            <a:r>
              <a:rPr lang="en-US" dirty="0" smtClean="0">
                <a:latin typeface="Arial"/>
                <a:ea typeface="ＭＳ 明朝"/>
                <a:cs typeface="Times New Roman"/>
              </a:rPr>
              <a:t>crisis decisions </a:t>
            </a:r>
          </a:p>
          <a:p>
            <a:pPr eaLnBrk="1" fontAlgn="auto" hangingPunct="1">
              <a:spcBef>
                <a:spcPts val="0"/>
              </a:spcBef>
              <a:spcAft>
                <a:spcPts val="1200"/>
              </a:spcAft>
              <a:buFont typeface="Arial"/>
              <a:buChar char="•"/>
              <a:tabLst>
                <a:tab pos="182880" algn="l"/>
              </a:tabLst>
              <a:defRPr/>
            </a:pPr>
            <a:r>
              <a:rPr lang="en-US" dirty="0" smtClean="0">
                <a:latin typeface="Arial"/>
                <a:ea typeface="ＭＳ 明朝"/>
                <a:cs typeface="Times New Roman"/>
              </a:rPr>
              <a:t>Everyone who trusts </a:t>
            </a:r>
            <a:r>
              <a:rPr lang="en-US" dirty="0">
                <a:latin typeface="Arial"/>
                <a:ea typeface="ＭＳ 明朝"/>
                <a:cs typeface="Times New Roman"/>
              </a:rPr>
              <a:t>their “savvy” in rapid response situations</a:t>
            </a:r>
          </a:p>
          <a:p>
            <a:pPr marL="0" indent="0" eaLnBrk="1" fontAlgn="auto" hangingPunct="1">
              <a:spcAft>
                <a:spcPts val="0"/>
              </a:spcAft>
              <a:buFont typeface="Arial" charset="0"/>
              <a:buNone/>
              <a:defRPr/>
            </a:pPr>
            <a:endParaRPr lang="en-US" dirty="0">
              <a:ea typeface="+mn-ea"/>
              <a:cs typeface="+mn-cs"/>
            </a:endParaRPr>
          </a:p>
        </p:txBody>
      </p:sp>
      <p:sp>
        <p:nvSpPr>
          <p:cNvPr id="4" name="Footer Placeholder 3"/>
          <p:cNvSpPr>
            <a:spLocks noGrp="1"/>
          </p:cNvSpPr>
          <p:nvPr>
            <p:ph type="ftr" sz="quarter" idx="11"/>
          </p:nvPr>
        </p:nvSpPr>
        <p:spPr/>
        <p:txBody>
          <a:bodyPr/>
          <a:lstStyle/>
          <a:p>
            <a:pPr>
              <a:defRPr/>
            </a:pPr>
            <a:r>
              <a:rPr lang="en-US"/>
              <a:t>OliverMarkley.com</a:t>
            </a:r>
          </a:p>
        </p:txBody>
      </p:sp>
      <p:sp>
        <p:nvSpPr>
          <p:cNvPr id="3" name="Date Placeholder 2"/>
          <p:cNvSpPr>
            <a:spLocks noGrp="1"/>
          </p:cNvSpPr>
          <p:nvPr>
            <p:ph type="dt" sz="quarter" idx="10"/>
          </p:nvPr>
        </p:nvSpPr>
        <p:spPr/>
        <p:txBody>
          <a:bodyPr/>
          <a:lstStyle/>
          <a:p>
            <a:pPr>
              <a:defRPr/>
            </a:pPr>
            <a:r>
              <a:rPr lang="en-US" smtClean="0"/>
              <a:t>4/22/17</a:t>
            </a:r>
            <a:endParaRPr lang="en-US" dirty="0"/>
          </a:p>
        </p:txBody>
      </p:sp>
      <p:sp>
        <p:nvSpPr>
          <p:cNvPr id="6" name="Slide Number Placeholder 5"/>
          <p:cNvSpPr>
            <a:spLocks noGrp="1"/>
          </p:cNvSpPr>
          <p:nvPr>
            <p:ph type="sldNum" sz="quarter" idx="12"/>
          </p:nvPr>
        </p:nvSpPr>
        <p:spPr/>
        <p:txBody>
          <a:bodyPr/>
          <a:lstStyle/>
          <a:p>
            <a:pPr>
              <a:defRPr/>
            </a:pPr>
            <a:fld id="{5B734A1E-6A8F-814C-9824-356457C31F04}" type="slidenum">
              <a:rPr lang="en-US" smtClean="0"/>
              <a:pPr>
                <a:defRPr/>
              </a:pPr>
              <a:t>9</a:t>
            </a:fld>
            <a:endParaRPr lang="en-US" dirty="0"/>
          </a:p>
        </p:txBody>
      </p:sp>
    </p:spTree>
    <p:extLst>
      <p:ext uri="{BB962C8B-B14F-4D97-AF65-F5344CB8AC3E}">
        <p14:creationId xmlns:p14="http://schemas.microsoft.com/office/powerpoint/2010/main" val="11638938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3115</TotalTime>
  <Words>1991</Words>
  <Application>Microsoft Macintosh PowerPoint</Application>
  <PresentationFormat>On-screen Show (4:3)</PresentationFormat>
  <Paragraphs>229</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Intuition in Futures Work         University of Houston Graduate Foresight Program 7th Annual Spring Gathering, April 21 – 22, 2017  Oliver Markley, Ph.D. Professor Emeritus, Graduate Studies of the Future University of Houston-Clear Lake</vt:lpstr>
      <vt:lpstr>PowerPoint Presentation</vt:lpstr>
      <vt:lpstr>PowerPoint Presentation</vt:lpstr>
      <vt:lpstr>  Best definition of intuition  </vt:lpstr>
      <vt:lpstr>Six Overlapping Functions of Intuition</vt:lpstr>
      <vt:lpstr>Where to Use Practical Intuition</vt:lpstr>
      <vt:lpstr>Methods for Developing Intuitive Awareness</vt:lpstr>
      <vt:lpstr> Three Types of Practical Intuition    </vt:lpstr>
      <vt:lpstr>1. Automated Expertise</vt:lpstr>
      <vt:lpstr>2. Holistic Hunch / Gut Feeling</vt:lpstr>
      <vt:lpstr>3. Transcendental Inspiration</vt:lpstr>
      <vt:lpstr>Mental Time Travel: A practical business and personal research tool for looking ahead  (Futures, Vol. 40, 2008, 17–24)</vt:lpstr>
      <vt:lpstr>Ruth Miller’s Basic Process for Intuition of Preferred Future Source: Applying Intuitive Methods in Explorations of Preferred Futures, p. 104</vt:lpstr>
      <vt:lpstr>Sohail Inayatullah’s Method for Preferred Futures Visioning Source: Intuiting the Future(s), pp.116-117</vt:lpstr>
      <vt:lpstr>A Bit of Theory About  Transcendental Intuition in Visioning</vt:lpstr>
      <vt:lpstr>Concepts Underlying  Cornucopia Causality/Transcendental Intuition</vt:lpstr>
      <vt:lpstr> Cornucopia ~ Billiard Ball  Causality (“Power vs. Force”)</vt:lpstr>
      <vt:lpstr>Integrative Foresight</vt:lpstr>
      <vt:lpstr>Historical Listing of my Visioning Publications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Intuition in Futures Work  Oliver Markley, Ph.D. Professor Emeritus Studies of the Future University of Houston-Clear Lake </dc:title>
  <dc:creator>Oliver Markley</dc:creator>
  <cp:lastModifiedBy>Oliver Markley</cp:lastModifiedBy>
  <cp:revision>35</cp:revision>
  <cp:lastPrinted>2017-04-18T22:31:44Z</cp:lastPrinted>
  <dcterms:created xsi:type="dcterms:W3CDTF">2017-04-13T21:37:43Z</dcterms:created>
  <dcterms:modified xsi:type="dcterms:W3CDTF">2017-04-20T04:33:39Z</dcterms:modified>
</cp:coreProperties>
</file>